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6" r:id="rId2"/>
    <p:sldId id="260" r:id="rId3"/>
    <p:sldId id="287" r:id="rId4"/>
    <p:sldId id="272" r:id="rId5"/>
    <p:sldId id="273" r:id="rId6"/>
    <p:sldId id="277" r:id="rId7"/>
    <p:sldId id="278" r:id="rId8"/>
    <p:sldId id="280" r:id="rId9"/>
    <p:sldId id="279" r:id="rId10"/>
    <p:sldId id="281" r:id="rId11"/>
    <p:sldId id="276" r:id="rId12"/>
    <p:sldId id="286" r:id="rId13"/>
    <p:sldId id="285" r:id="rId14"/>
    <p:sldId id="284" r:id="rId15"/>
    <p:sldId id="265" r:id="rId16"/>
    <p:sldId id="266" r:id="rId17"/>
    <p:sldId id="271" r:id="rId18"/>
    <p:sldId id="268" r:id="rId19"/>
    <p:sldId id="270" r:id="rId20"/>
    <p:sldId id="263" r:id="rId21"/>
    <p:sldId id="261" r:id="rId22"/>
    <p:sldId id="262" r:id="rId23"/>
    <p:sldId id="283" r:id="rId24"/>
    <p:sldId id="25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16" autoAdjust="0"/>
    <p:restoredTop sz="94105" autoAdjust="0"/>
  </p:normalViewPr>
  <p:slideViewPr>
    <p:cSldViewPr snapToGrid="0">
      <p:cViewPr varScale="1">
        <p:scale>
          <a:sx n="95" d="100"/>
          <a:sy n="95" d="100"/>
        </p:scale>
        <p:origin x="528" y="192"/>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t>6/14/18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t>‹#›</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t>6/14/18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t>‹#›</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09600" y="4740333"/>
            <a:ext cx="10972800" cy="1263534"/>
          </a:xfrm>
        </p:spPr>
        <p:txBody>
          <a:bodyPr anchor="ctr">
            <a:normAutofit/>
          </a:bodyPr>
          <a:lstStyle>
            <a:lvl1pPr algn="l">
              <a:defRPr sz="5800"/>
            </a:lvl1pPr>
          </a:lstStyle>
          <a:p>
            <a:r>
              <a:rPr lang="en-US" dirty="0"/>
              <a:t>Click to edit Master title style</a:t>
            </a:r>
            <a:endParaRPr dirty="0"/>
          </a:p>
        </p:txBody>
      </p:sp>
      <p:cxnSp>
        <p:nvCxnSpPr>
          <p:cNvPr id="8" name="Straight Connector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09600" y="6286500"/>
            <a:ext cx="10972800" cy="457200"/>
          </a:xfrm>
        </p:spPr>
        <p:txBody>
          <a:bodyPr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dirty="0"/>
          </a:p>
        </p:txBody>
      </p:sp>
      <p:pic>
        <p:nvPicPr>
          <p:cNvPr id="4" name="Picture 3">
            <a:extLst>
              <a:ext uri="{FF2B5EF4-FFF2-40B4-BE49-F238E27FC236}">
                <a16:creationId xmlns:a16="http://schemas.microsoft.com/office/drawing/2014/main" id="{869E82DF-51A2-6148-806F-1D701B141383}"/>
              </a:ext>
            </a:extLst>
          </p:cNvPr>
          <p:cNvPicPr>
            <a:picLocks noChangeAspect="1"/>
          </p:cNvPicPr>
          <p:nvPr userDrawn="1"/>
        </p:nvPicPr>
        <p:blipFill rotWithShape="1">
          <a:blip r:embed="rId2"/>
          <a:srcRect b="7900"/>
          <a:stretch/>
        </p:blipFill>
        <p:spPr>
          <a:xfrm>
            <a:off x="0" y="-1614005"/>
            <a:ext cx="12192000" cy="6316238"/>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6/14/18</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0" y="685800"/>
            <a:ext cx="2324100" cy="5486399"/>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199" y="685800"/>
            <a:ext cx="8105775" cy="54863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6/14/18</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6/14/18</a:t>
            </a:fld>
            <a:endParaRPr/>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09600" y="3153095"/>
            <a:ext cx="10972800" cy="2286000"/>
          </a:xfrm>
        </p:spPr>
        <p:txBody>
          <a:bodyPr anchor="b">
            <a:normAutofit/>
          </a:bodyPr>
          <a:lstStyle>
            <a:lvl1pPr>
              <a:defRPr sz="5800" b="0"/>
            </a:lvl1pPr>
          </a:lstStyle>
          <a:p>
            <a:r>
              <a:rPr lang="en-US"/>
              <a:t>Click to edit Master title style</a:t>
            </a:r>
            <a:endParaRPr/>
          </a:p>
        </p:txBody>
      </p:sp>
      <p:cxnSp>
        <p:nvCxnSpPr>
          <p:cNvPr id="8" name="Straight Connector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603250" y="5864054"/>
            <a:ext cx="10972800" cy="450042"/>
          </a:xfrm>
        </p:spPr>
        <p:txBody>
          <a:bodyPr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73091"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Slide Number Placeholder 4"/>
          <p:cNvSpPr>
            <a:spLocks noGrp="1"/>
          </p:cNvSpPr>
          <p:nvPr>
            <p:ph type="sldNum" sz="quarter" idx="12"/>
          </p:nvPr>
        </p:nvSpPr>
        <p:spPr/>
        <p:txBody>
          <a:bodyPr/>
          <a:lstStyle/>
          <a:p>
            <a:fld id="{5F4C9F40-B079-4B71-A627-7266DFEA7F03}" type="slidenum">
              <a:rPr/>
              <a:t>‹#›</a:t>
            </a:fld>
            <a:endParaRPr/>
          </a:p>
        </p:txBody>
      </p:sp>
      <p:sp>
        <p:nvSpPr>
          <p:cNvPr id="6" name="Footer Placeholder 5"/>
          <p:cNvSpPr>
            <a:spLocks noGrp="1"/>
          </p:cNvSpPr>
          <p:nvPr>
            <p:ph type="ftr" sz="quarter" idx="11"/>
          </p:nvPr>
        </p:nvSpPr>
        <p:spPr/>
        <p:txBody>
          <a:bodyPr/>
          <a:lstStyle/>
          <a:p>
            <a:endParaRPr/>
          </a:p>
        </p:txBody>
      </p:sp>
      <p:sp>
        <p:nvSpPr>
          <p:cNvPr id="5" name="Date Placeholder 6"/>
          <p:cNvSpPr>
            <a:spLocks noGrp="1"/>
          </p:cNvSpPr>
          <p:nvPr>
            <p:ph type="dt" sz="half" idx="10"/>
          </p:nvPr>
        </p:nvSpPr>
        <p:spPr/>
        <p:txBody>
          <a:bodyPr/>
          <a:lstStyle/>
          <a:p>
            <a:fld id="{0402902D-A5F5-4D7D-AAA7-32469BA0BC4D}" type="datetimeFigureOut">
              <a:rPr lang="en-US"/>
              <a:t>6/14/18</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032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032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Slide Number Placeholder 6"/>
          <p:cNvSpPr>
            <a:spLocks noGrp="1"/>
          </p:cNvSpPr>
          <p:nvPr>
            <p:ph type="sldNum" sz="quarter" idx="12"/>
          </p:nvPr>
        </p:nvSpPr>
        <p:spPr/>
        <p:txBody>
          <a:bodyPr/>
          <a:lstStyle/>
          <a:p>
            <a:fld id="{5F4C9F40-B079-4B71-A627-7266DFEA7F03}" type="slidenum">
              <a:rPr/>
              <a:t>‹#›</a:t>
            </a:fld>
            <a:endParaRPr/>
          </a:p>
        </p:txBody>
      </p:sp>
      <p:sp>
        <p:nvSpPr>
          <p:cNvPr id="8" name="Footer Placeholder 7"/>
          <p:cNvSpPr>
            <a:spLocks noGrp="1"/>
          </p:cNvSpPr>
          <p:nvPr>
            <p:ph type="ftr" sz="quarter" idx="11"/>
          </p:nvPr>
        </p:nvSpPr>
        <p:spPr/>
        <p:txBody>
          <a:bodyPr/>
          <a:lstStyle/>
          <a:p>
            <a:endParaRPr/>
          </a:p>
        </p:txBody>
      </p:sp>
      <p:sp>
        <p:nvSpPr>
          <p:cNvPr id="7" name="Date Placeholder 8"/>
          <p:cNvSpPr>
            <a:spLocks noGrp="1"/>
          </p:cNvSpPr>
          <p:nvPr>
            <p:ph type="dt" sz="half" idx="10"/>
          </p:nvPr>
        </p:nvSpPr>
        <p:spPr/>
        <p:txBody>
          <a:bodyPr/>
          <a:lstStyle/>
          <a:p>
            <a:fld id="{0402902D-A5F5-4D7D-AAA7-32469BA0BC4D}" type="datetimeFigureOut">
              <a:rPr lang="en-US"/>
              <a:t>6/14/18</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Slide Number Placeholder 2"/>
          <p:cNvSpPr>
            <a:spLocks noGrp="1"/>
          </p:cNvSpPr>
          <p:nvPr>
            <p:ph type="sldNum" sz="quarter" idx="12"/>
          </p:nvPr>
        </p:nvSpPr>
        <p:spPr/>
        <p:txBody>
          <a:bodyPr/>
          <a:lstStyle/>
          <a:p>
            <a:fld id="{5F4C9F40-B079-4B71-A627-7266DFEA7F03}" type="slidenum">
              <a:rPr/>
              <a:t>‹#›</a:t>
            </a:fld>
            <a:endParaRPr/>
          </a:p>
        </p:txBody>
      </p:sp>
      <p:sp>
        <p:nvSpPr>
          <p:cNvPr id="4" name="Footer Placeholder 3"/>
          <p:cNvSpPr>
            <a:spLocks noGrp="1"/>
          </p:cNvSpPr>
          <p:nvPr>
            <p:ph type="ftr" sz="quarter" idx="11"/>
          </p:nvPr>
        </p:nvSpPr>
        <p:spPr/>
        <p:txBody>
          <a:bodyPr/>
          <a:lstStyle/>
          <a:p>
            <a:endParaRPr/>
          </a:p>
        </p:txBody>
      </p:sp>
      <p:sp>
        <p:nvSpPr>
          <p:cNvPr id="3" name="Date Placeholder 5"/>
          <p:cNvSpPr>
            <a:spLocks noGrp="1"/>
          </p:cNvSpPr>
          <p:nvPr>
            <p:ph type="dt" sz="half" idx="10"/>
          </p:nvPr>
        </p:nvSpPr>
        <p:spPr/>
        <p:txBody>
          <a:bodyPr/>
          <a:lstStyle/>
          <a:p>
            <a:fld id="{0402902D-A5F5-4D7D-AAA7-32469BA0BC4D}" type="datetimeFigureOut">
              <a:rPr lang="en-US"/>
              <a:t>6/14/18</a:t>
            </a:fld>
            <a:endParaRP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p:txBody>
          <a:bodyPr/>
          <a:lstStyle/>
          <a:p>
            <a:fld id="{5F4C9F40-B079-4B71-A627-7266DFEA7F03}" type="slidenum">
              <a:rPr/>
              <a:t>‹#›</a:t>
            </a:fld>
            <a:endParaRPr dirty="0"/>
          </a:p>
        </p:txBody>
      </p:sp>
      <p:sp>
        <p:nvSpPr>
          <p:cNvPr id="3" name="Footer Placeholder 2"/>
          <p:cNvSpPr>
            <a:spLocks noGrp="1"/>
          </p:cNvSpPr>
          <p:nvPr>
            <p:ph type="ftr" sz="quarter" idx="11"/>
          </p:nvPr>
        </p:nvSpPr>
        <p:spPr/>
        <p:txBody>
          <a:bodyPr/>
          <a:lstStyle/>
          <a:p>
            <a:endParaRPr dirty="0"/>
          </a:p>
        </p:txBody>
      </p:sp>
      <p:sp>
        <p:nvSpPr>
          <p:cNvPr id="2" name="Date Placeholder 3"/>
          <p:cNvSpPr>
            <a:spLocks noGrp="1"/>
          </p:cNvSpPr>
          <p:nvPr>
            <p:ph type="dt" sz="half" idx="10"/>
          </p:nvPr>
        </p:nvSpPr>
        <p:spPr/>
        <p:txBody>
          <a:bodyPr/>
          <a:lstStyle/>
          <a:p>
            <a:fld id="{0402902D-A5F5-4D7D-AAA7-32469BA0BC4D}" type="datetimeFigureOut">
              <a:rPr lang="en-US"/>
              <a:t>6/14/18</a:t>
            </a:fld>
            <a:endParaRPr dirty="0"/>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465512"/>
            <a:ext cx="3506162" cy="1600200"/>
          </a:xfrm>
        </p:spPr>
        <p:txBody>
          <a:bodyPr anchor="t">
            <a:normAutofit/>
          </a:bodyPr>
          <a:lstStyle>
            <a:lvl1pPr>
              <a:defRPr sz="2800" b="0"/>
            </a:lvl1pPr>
          </a:lstStyle>
          <a:p>
            <a:r>
              <a:rPr lang="en-US"/>
              <a:t>Click to edit Master title style</a:t>
            </a:r>
            <a:endParaRPr/>
          </a:p>
        </p:txBody>
      </p:sp>
      <p:sp>
        <p:nvSpPr>
          <p:cNvPr id="4" name="Text Placeholder 3"/>
          <p:cNvSpPr>
            <a:spLocks noGrp="1"/>
          </p:cNvSpPr>
          <p:nvPr>
            <p:ph type="body" sz="half" idx="2"/>
          </p:nvPr>
        </p:nvSpPr>
        <p:spPr>
          <a:xfrm>
            <a:off x="380519" y="3746500"/>
            <a:ext cx="3506162" cy="24257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699000" y="465513"/>
            <a:ext cx="7048500" cy="5935287"/>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466344"/>
            <a:ext cx="3502152" cy="1600200"/>
          </a:xfrm>
        </p:spPr>
        <p:txBody>
          <a:bodyPr anchor="t">
            <a:normAutofit/>
          </a:bodyPr>
          <a:lstStyle>
            <a:lvl1pPr>
              <a:defRPr sz="2800" b="0"/>
            </a:lvl1pPr>
          </a:lstStyle>
          <a:p>
            <a:r>
              <a:rPr lang="en-US"/>
              <a:t>Click to edit Master title style</a:t>
            </a:r>
            <a:endParaRPr dirty="0"/>
          </a:p>
        </p:txBody>
      </p:sp>
      <p:sp>
        <p:nvSpPr>
          <p:cNvPr id="4" name="Text Placeholder 3"/>
          <p:cNvSpPr>
            <a:spLocks noGrp="1"/>
          </p:cNvSpPr>
          <p:nvPr>
            <p:ph type="body" sz="half" idx="2"/>
          </p:nvPr>
        </p:nvSpPr>
        <p:spPr>
          <a:xfrm>
            <a:off x="384048" y="3749040"/>
            <a:ext cx="3502152" cy="242316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309872" y="0"/>
            <a:ext cx="7882128" cy="6858000"/>
          </a:xfrm>
        </p:spPr>
        <p:txBody>
          <a:bodyPr tIns="7315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r>
              <a:rPr lang="en-US"/>
              <a:t>Click to edit Master title style</a:t>
            </a:r>
            <a:endParaRPr dirty="0"/>
          </a:p>
        </p:txBody>
      </p:sp>
      <p:cxnSp>
        <p:nvCxnSpPr>
          <p:cNvPr id="9" name="Straight Connector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5F4C9F40-B079-4B71-A627-7266DFEA7F03}" type="slidenum">
              <a:rPr/>
              <a:pPr/>
              <a:t>‹#›</a:t>
            </a:fld>
            <a:endParaRPr/>
          </a:p>
        </p:txBody>
      </p:sp>
      <p:sp>
        <p:nvSpPr>
          <p:cNvPr id="5" name="Footer Placeholder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defRPr>
            </a:lvl1pPr>
          </a:lstStyle>
          <a:p>
            <a:endParaRPr dirty="0"/>
          </a:p>
        </p:txBody>
      </p:sp>
      <p:sp>
        <p:nvSpPr>
          <p:cNvPr id="4" name="Date Placeholder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0402902D-A5F5-4D7D-AAA7-32469BA0BC4D}" type="datetimeFigureOut">
              <a:rPr lang="en-US"/>
              <a:pPr/>
              <a:t>6/14/18</a:t>
            </a:fld>
            <a:endParaRPr dirty="0"/>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3.wdp"/><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3.wdp"/><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care1st.com/media/pdf/corporate/2014FWA/Avoiding_Medicare_FandA_Physicians_FactSheet_905645.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cms.gov/ICD10Manual/version33-fullcode-cms/fullcode_cms/P0373.html" TargetMode="External"/><Relationship Id="rId2" Type="http://schemas.openxmlformats.org/officeDocument/2006/relationships/hyperlink" Target="http://valuehealthcareservices.com/education/what-is-a-medicare-severity-diagnosis-related-group-ms-dr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cms.gov/Research-Statistics-Data-and-Systems/Statistics-Trends-and-Reports/Medicare-Provider-Charge-Data/PartD2016.html" TargetMode="External"/><Relationship Id="rId2" Type="http://schemas.openxmlformats.org/officeDocument/2006/relationships/hyperlink" Target="http://doi.org/10.15171/ijhpm.2015.196"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10" Type="http://schemas.openxmlformats.org/officeDocument/2006/relationships/hyperlink" Target="https://youtu.be/T8SWKH18FIQ" TargetMode="External"/><Relationship Id="rId4" Type="http://schemas.openxmlformats.org/officeDocument/2006/relationships/image" Target="../media/image8.tiff"/><Relationship Id="rId9" Type="http://schemas.openxmlformats.org/officeDocument/2006/relationships/image" Target="../media/image13.tiff"/></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hyperlink" Target="https://en.wikipedia.org/wiki/ICD-10" TargetMode="Externa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s://en.wikipedia.org/wiki/Current_Procedural_Terminology"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s://en.wikipedia.org/wiki/Current_Procedural_Terminolog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Feature engineering for healthcare fraud</a:t>
            </a:r>
          </a:p>
        </p:txBody>
      </p:sp>
      <p:sp>
        <p:nvSpPr>
          <p:cNvPr id="3" name="Subtitle 2"/>
          <p:cNvSpPr>
            <a:spLocks noGrp="1"/>
          </p:cNvSpPr>
          <p:nvPr>
            <p:ph type="subTitle" idx="1"/>
          </p:nvPr>
        </p:nvSpPr>
        <p:spPr/>
        <p:txBody>
          <a:bodyPr/>
          <a:lstStyle/>
          <a:p>
            <a:r>
              <a:rPr lang="en-US" dirty="0">
                <a:solidFill>
                  <a:schemeClr val="tx1">
                    <a:lumMod val="95000"/>
                  </a:schemeClr>
                </a:solidFill>
              </a:rPr>
              <a:t>Chris Kuo, Ph.D.| Columbia University</a:t>
            </a:r>
          </a:p>
        </p:txBody>
      </p:sp>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75C-ADDB-3647-BB58-1DE9615511AB}"/>
              </a:ext>
            </a:extLst>
          </p:cNvPr>
          <p:cNvSpPr>
            <a:spLocks noGrp="1"/>
          </p:cNvSpPr>
          <p:nvPr>
            <p:ph type="title"/>
          </p:nvPr>
        </p:nvSpPr>
        <p:spPr/>
        <p:txBody>
          <a:bodyPr/>
          <a:lstStyle/>
          <a:p>
            <a:r>
              <a:rPr lang="en-US" dirty="0"/>
              <a:t>GPI: the Generic Product Identifier</a:t>
            </a:r>
          </a:p>
        </p:txBody>
      </p:sp>
      <p:sp>
        <p:nvSpPr>
          <p:cNvPr id="4" name="Rectangle 3">
            <a:extLst>
              <a:ext uri="{FF2B5EF4-FFF2-40B4-BE49-F238E27FC236}">
                <a16:creationId xmlns:a16="http://schemas.microsoft.com/office/drawing/2014/main" id="{E4196776-A5F2-5B4E-9073-4864B6312F5D}"/>
              </a:ext>
            </a:extLst>
          </p:cNvPr>
          <p:cNvSpPr/>
          <p:nvPr/>
        </p:nvSpPr>
        <p:spPr>
          <a:xfrm>
            <a:off x="498763" y="1543181"/>
            <a:ext cx="11105803" cy="461665"/>
          </a:xfrm>
          <a:prstGeom prst="rect">
            <a:avLst/>
          </a:prstGeom>
        </p:spPr>
        <p:txBody>
          <a:bodyPr wrap="square">
            <a:spAutoFit/>
          </a:bodyPr>
          <a:lstStyle/>
          <a:p>
            <a:r>
              <a:rPr lang="en-US" sz="2400" dirty="0"/>
              <a:t>GPI is a 14-character hierarchical drug classification system</a:t>
            </a:r>
          </a:p>
        </p:txBody>
      </p:sp>
      <p:pic>
        <p:nvPicPr>
          <p:cNvPr id="5" name="Picture 4">
            <a:extLst>
              <a:ext uri="{FF2B5EF4-FFF2-40B4-BE49-F238E27FC236}">
                <a16:creationId xmlns:a16="http://schemas.microsoft.com/office/drawing/2014/main" id="{C5955DC3-1C96-B04F-AA03-F306EBD8BBE7}"/>
              </a:ext>
            </a:extLst>
          </p:cNvPr>
          <p:cNvPicPr>
            <a:picLocks noChangeAspect="1"/>
          </p:cNvPicPr>
          <p:nvPr/>
        </p:nvPicPr>
        <p:blipFill>
          <a:blip r:embed="rId2"/>
          <a:stretch>
            <a:fillRect/>
          </a:stretch>
        </p:blipFill>
        <p:spPr>
          <a:xfrm>
            <a:off x="1465347" y="2360819"/>
            <a:ext cx="9159432" cy="4169121"/>
          </a:xfrm>
          <a:prstGeom prst="rect">
            <a:avLst/>
          </a:prstGeom>
        </p:spPr>
      </p:pic>
    </p:spTree>
    <p:extLst>
      <p:ext uri="{BB962C8B-B14F-4D97-AF65-F5344CB8AC3E}">
        <p14:creationId xmlns:p14="http://schemas.microsoft.com/office/powerpoint/2010/main" val="324458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A887C-0B9B-C74F-838C-28B558F32CA1}"/>
              </a:ext>
            </a:extLst>
          </p:cNvPr>
          <p:cNvSpPr>
            <a:spLocks noGrp="1"/>
          </p:cNvSpPr>
          <p:nvPr>
            <p:ph type="title"/>
          </p:nvPr>
        </p:nvSpPr>
        <p:spPr/>
        <p:txBody>
          <a:bodyPr/>
          <a:lstStyle/>
          <a:p>
            <a:r>
              <a:rPr lang="en-US" dirty="0" err="1"/>
              <a:t>Upcoding</a:t>
            </a:r>
            <a:r>
              <a:rPr lang="en-US" dirty="0"/>
              <a:t>, unbundling</a:t>
            </a:r>
          </a:p>
        </p:txBody>
      </p:sp>
      <p:sp>
        <p:nvSpPr>
          <p:cNvPr id="10" name="Triangle 9">
            <a:extLst>
              <a:ext uri="{FF2B5EF4-FFF2-40B4-BE49-F238E27FC236}">
                <a16:creationId xmlns:a16="http://schemas.microsoft.com/office/drawing/2014/main" id="{4DE19A40-AB5D-A447-97A2-7C0BBDB6DB3D}"/>
              </a:ext>
            </a:extLst>
          </p:cNvPr>
          <p:cNvSpPr/>
          <p:nvPr/>
        </p:nvSpPr>
        <p:spPr>
          <a:xfrm>
            <a:off x="4851197" y="2796613"/>
            <a:ext cx="2110788" cy="1812512"/>
          </a:xfrm>
          <a:prstGeom prst="triangle">
            <a:avLst/>
          </a:prstGeom>
          <a:noFill/>
          <a:ln w="444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D44C530-BE3F-5440-87AA-7D454BBAE47B}"/>
              </a:ext>
            </a:extLst>
          </p:cNvPr>
          <p:cNvSpPr/>
          <p:nvPr/>
        </p:nvSpPr>
        <p:spPr>
          <a:xfrm>
            <a:off x="4880058" y="1914698"/>
            <a:ext cx="2081019" cy="553998"/>
          </a:xfrm>
          <a:prstGeom prst="rect">
            <a:avLst/>
          </a:prstGeom>
          <a:noFill/>
        </p:spPr>
        <p:txBody>
          <a:bodyPr wrap="none" lIns="91440" tIns="45720" rIns="91440" bIns="45720">
            <a:spAutoFit/>
          </a:bodyPr>
          <a:lstStyle/>
          <a:p>
            <a:pPr algn="ctr"/>
            <a:r>
              <a:rPr lang="en-US" sz="3000" b="1" spc="50" dirty="0">
                <a:ln w="9525" cmpd="sng">
                  <a:solidFill>
                    <a:schemeClr val="accent1"/>
                  </a:solidFill>
                  <a:prstDash val="solid"/>
                </a:ln>
                <a:solidFill>
                  <a:srgbClr val="70AD47">
                    <a:tint val="1000"/>
                  </a:srgbClr>
                </a:solidFill>
                <a:effectLst>
                  <a:glow rad="38100">
                    <a:schemeClr val="accent1">
                      <a:alpha val="40000"/>
                    </a:schemeClr>
                  </a:glow>
                </a:effectLst>
              </a:rPr>
              <a:t>Diagnosis</a:t>
            </a:r>
          </a:p>
        </p:txBody>
      </p:sp>
      <p:sp>
        <p:nvSpPr>
          <p:cNvPr id="19" name="Rectangle 18">
            <a:extLst>
              <a:ext uri="{FF2B5EF4-FFF2-40B4-BE49-F238E27FC236}">
                <a16:creationId xmlns:a16="http://schemas.microsoft.com/office/drawing/2014/main" id="{FFF8AA85-DBB9-5D4D-868D-BF36A974A031}"/>
              </a:ext>
            </a:extLst>
          </p:cNvPr>
          <p:cNvSpPr/>
          <p:nvPr/>
        </p:nvSpPr>
        <p:spPr>
          <a:xfrm>
            <a:off x="7303902" y="4332126"/>
            <a:ext cx="1107997" cy="553998"/>
          </a:xfrm>
          <a:prstGeom prst="rect">
            <a:avLst/>
          </a:prstGeom>
          <a:noFill/>
        </p:spPr>
        <p:txBody>
          <a:bodyPr wrap="none" lIns="91440" tIns="45720" rIns="91440" bIns="45720">
            <a:spAutoFit/>
          </a:bodyPr>
          <a:lstStyle/>
          <a:p>
            <a:pPr algn="ctr"/>
            <a:r>
              <a:rPr lang="en-US" sz="3000" b="1" spc="50" dirty="0">
                <a:ln w="9525" cmpd="sng">
                  <a:solidFill>
                    <a:schemeClr val="accent1"/>
                  </a:solidFill>
                  <a:prstDash val="solid"/>
                </a:ln>
                <a:solidFill>
                  <a:srgbClr val="70AD47">
                    <a:tint val="1000"/>
                  </a:srgbClr>
                </a:solidFill>
                <a:effectLst>
                  <a:glow rad="38100">
                    <a:schemeClr val="accent1">
                      <a:alpha val="40000"/>
                    </a:schemeClr>
                  </a:glow>
                </a:effectLst>
              </a:rPr>
              <a:t>Drug</a:t>
            </a:r>
          </a:p>
        </p:txBody>
      </p:sp>
      <p:sp>
        <p:nvSpPr>
          <p:cNvPr id="20" name="Rectangle 19">
            <a:extLst>
              <a:ext uri="{FF2B5EF4-FFF2-40B4-BE49-F238E27FC236}">
                <a16:creationId xmlns:a16="http://schemas.microsoft.com/office/drawing/2014/main" id="{DE8C5CA1-B02A-7F4B-85D3-B9F9CF497211}"/>
              </a:ext>
            </a:extLst>
          </p:cNvPr>
          <p:cNvSpPr/>
          <p:nvPr/>
        </p:nvSpPr>
        <p:spPr>
          <a:xfrm>
            <a:off x="2371148" y="4332126"/>
            <a:ext cx="2079032" cy="553998"/>
          </a:xfrm>
          <a:prstGeom prst="rect">
            <a:avLst/>
          </a:prstGeom>
          <a:noFill/>
        </p:spPr>
        <p:txBody>
          <a:bodyPr wrap="none" lIns="91440" tIns="45720" rIns="91440" bIns="45720">
            <a:spAutoFit/>
          </a:bodyPr>
          <a:lstStyle/>
          <a:p>
            <a:pPr algn="ctr"/>
            <a:r>
              <a:rPr lang="en-US" sz="3000" b="1" spc="50" dirty="0">
                <a:ln w="9525" cmpd="sng">
                  <a:solidFill>
                    <a:schemeClr val="accent1"/>
                  </a:solidFill>
                  <a:prstDash val="solid"/>
                </a:ln>
                <a:solidFill>
                  <a:srgbClr val="70AD47">
                    <a:tint val="1000"/>
                  </a:srgbClr>
                </a:solidFill>
                <a:effectLst>
                  <a:glow rad="38100">
                    <a:schemeClr val="accent1">
                      <a:alpha val="40000"/>
                    </a:schemeClr>
                  </a:glow>
                </a:effectLst>
              </a:rPr>
              <a:t>Treatment</a:t>
            </a:r>
          </a:p>
        </p:txBody>
      </p:sp>
      <p:sp>
        <p:nvSpPr>
          <p:cNvPr id="14" name="Content Placeholder 2">
            <a:extLst>
              <a:ext uri="{FF2B5EF4-FFF2-40B4-BE49-F238E27FC236}">
                <a16:creationId xmlns:a16="http://schemas.microsoft.com/office/drawing/2014/main" id="{349EA9F3-09DB-9F4A-83AC-86B9BBE98281}"/>
              </a:ext>
            </a:extLst>
          </p:cNvPr>
          <p:cNvSpPr>
            <a:spLocks noGrp="1"/>
          </p:cNvSpPr>
          <p:nvPr>
            <p:ph idx="1"/>
          </p:nvPr>
        </p:nvSpPr>
        <p:spPr>
          <a:xfrm>
            <a:off x="222955" y="1651535"/>
            <a:ext cx="4657177" cy="2617626"/>
          </a:xfrm>
        </p:spPr>
        <p:txBody>
          <a:bodyPr>
            <a:normAutofit fontScale="92500"/>
          </a:bodyPr>
          <a:lstStyle/>
          <a:p>
            <a:pPr marL="0" indent="0">
              <a:buNone/>
            </a:pPr>
            <a:r>
              <a:rPr lang="en-US" dirty="0" err="1"/>
              <a:t>Upcoding</a:t>
            </a:r>
            <a:r>
              <a:rPr lang="en-US" dirty="0"/>
              <a:t>: to “</a:t>
            </a:r>
            <a:r>
              <a:rPr lang="en-US" dirty="0" err="1"/>
              <a:t>upcode</a:t>
            </a:r>
            <a:r>
              <a:rPr lang="en-US" dirty="0"/>
              <a:t>” a regular diagnosis or procedure to a more serious diagnosis or procedure. Since payment is many times based upon the various degrees of diagnosis and procedures, there is an incentive to increase profits by “</a:t>
            </a:r>
            <a:r>
              <a:rPr lang="en-US" dirty="0" err="1"/>
              <a:t>upcoding</a:t>
            </a:r>
            <a:r>
              <a:rPr lang="en-US" dirty="0"/>
              <a:t>” procedures and diagnosis. </a:t>
            </a:r>
            <a:endParaRPr lang="en-US" b="1" dirty="0"/>
          </a:p>
        </p:txBody>
      </p:sp>
      <p:sp>
        <p:nvSpPr>
          <p:cNvPr id="16" name="Content Placeholder 2">
            <a:extLst>
              <a:ext uri="{FF2B5EF4-FFF2-40B4-BE49-F238E27FC236}">
                <a16:creationId xmlns:a16="http://schemas.microsoft.com/office/drawing/2014/main" id="{8BE866EC-1387-BF4B-AE77-A10472EDDE44}"/>
              </a:ext>
            </a:extLst>
          </p:cNvPr>
          <p:cNvSpPr txBox="1">
            <a:spLocks/>
          </p:cNvSpPr>
          <p:nvPr/>
        </p:nvSpPr>
        <p:spPr>
          <a:xfrm>
            <a:off x="7461663" y="1651535"/>
            <a:ext cx="4449850" cy="989393"/>
          </a:xfrm>
          <a:prstGeom prst="rect">
            <a:avLst/>
          </a:prstGeom>
        </p:spPr>
        <p:txBody>
          <a:bodyPr vert="horz" lIns="91440" tIns="45720" rIns="91440" bIns="45720" rtlCol="0">
            <a:normAutofit fontScale="92500" lnSpcReduction="10000"/>
          </a:bodyPr>
          <a:lst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a:lstStyle>
          <a:p>
            <a:pPr marL="0" indent="0">
              <a:buNone/>
            </a:pPr>
            <a:r>
              <a:rPr lang="en-US" dirty="0" err="1"/>
              <a:t>Upcoding</a:t>
            </a:r>
            <a:r>
              <a:rPr lang="en-US" dirty="0"/>
              <a:t> example: acute bronchitis (J20.9) is reported as Simple chronic bronchitis (J41)</a:t>
            </a:r>
          </a:p>
        </p:txBody>
      </p:sp>
      <p:sp>
        <p:nvSpPr>
          <p:cNvPr id="21" name="Content Placeholder 2">
            <a:extLst>
              <a:ext uri="{FF2B5EF4-FFF2-40B4-BE49-F238E27FC236}">
                <a16:creationId xmlns:a16="http://schemas.microsoft.com/office/drawing/2014/main" id="{5BDA92D7-A0C9-4548-A64C-A667A1EF1DA6}"/>
              </a:ext>
            </a:extLst>
          </p:cNvPr>
          <p:cNvSpPr txBox="1">
            <a:spLocks/>
          </p:cNvSpPr>
          <p:nvPr/>
        </p:nvSpPr>
        <p:spPr>
          <a:xfrm>
            <a:off x="437804" y="5027377"/>
            <a:ext cx="10058400" cy="1628233"/>
          </a:xfrm>
          <a:prstGeom prst="rect">
            <a:avLst/>
          </a:prstGeom>
        </p:spPr>
        <p:txBody>
          <a:bodyPr vert="horz" lIns="91440" tIns="45720" rIns="91440" bIns="45720" rtlCol="0">
            <a:normAutofit fontScale="92500"/>
          </a:bodyPr>
          <a:lst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a:lstStyle>
          <a:p>
            <a:pPr marL="0" indent="0">
              <a:buNone/>
            </a:pPr>
            <a:r>
              <a:rPr lang="en-US" dirty="0"/>
              <a:t>"Unbundling: Instead of billing for one procedure, the medical coder will “unbundle” the one procedure into multiple procedures. For example, a rotator cuff shoulder surgery is one procedure; however, that one procedure involves several separate individual procedures. A medical billing service or provider may attempt to separate the individual sub-procedures to maximize profits contrary to Medicare guidelines.</a:t>
            </a:r>
          </a:p>
        </p:txBody>
      </p:sp>
    </p:spTree>
    <p:extLst>
      <p:ext uri="{BB962C8B-B14F-4D97-AF65-F5344CB8AC3E}">
        <p14:creationId xmlns:p14="http://schemas.microsoft.com/office/powerpoint/2010/main" val="169011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97213-3675-B443-8F12-C18C31273BA4}"/>
              </a:ext>
            </a:extLst>
          </p:cNvPr>
          <p:cNvSpPr>
            <a:spLocks noGrp="1"/>
          </p:cNvSpPr>
          <p:nvPr>
            <p:ph type="title"/>
          </p:nvPr>
        </p:nvSpPr>
        <p:spPr/>
        <p:txBody>
          <a:bodyPr/>
          <a:lstStyle/>
          <a:p>
            <a:r>
              <a:rPr lang="en-US" dirty="0"/>
              <a:t>Unbundling</a:t>
            </a:r>
          </a:p>
        </p:txBody>
      </p:sp>
      <p:pic>
        <p:nvPicPr>
          <p:cNvPr id="5" name="Content Placeholder 4">
            <a:extLst>
              <a:ext uri="{FF2B5EF4-FFF2-40B4-BE49-F238E27FC236}">
                <a16:creationId xmlns:a16="http://schemas.microsoft.com/office/drawing/2014/main" id="{4A7A591C-18B1-0E40-93F6-C938E4AD773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1958"/>
          <a:stretch/>
        </p:blipFill>
        <p:spPr>
          <a:xfrm>
            <a:off x="707200" y="1878676"/>
            <a:ext cx="10777599" cy="4505498"/>
          </a:xfrm>
        </p:spPr>
      </p:pic>
    </p:spTree>
    <p:extLst>
      <p:ext uri="{BB962C8B-B14F-4D97-AF65-F5344CB8AC3E}">
        <p14:creationId xmlns:p14="http://schemas.microsoft.com/office/powerpoint/2010/main" val="64490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12AD9-E583-4140-A719-315986E9997C}"/>
              </a:ext>
            </a:extLst>
          </p:cNvPr>
          <p:cNvSpPr>
            <a:spLocks noGrp="1"/>
          </p:cNvSpPr>
          <p:nvPr>
            <p:ph type="title"/>
          </p:nvPr>
        </p:nvSpPr>
        <p:spPr/>
        <p:txBody>
          <a:bodyPr/>
          <a:lstStyle/>
          <a:p>
            <a:r>
              <a:rPr lang="en-US" dirty="0"/>
              <a:t>Common medical billing errors</a:t>
            </a:r>
          </a:p>
        </p:txBody>
      </p:sp>
      <p:pic>
        <p:nvPicPr>
          <p:cNvPr id="4" name="Picture 3">
            <a:extLst>
              <a:ext uri="{FF2B5EF4-FFF2-40B4-BE49-F238E27FC236}">
                <a16:creationId xmlns:a16="http://schemas.microsoft.com/office/drawing/2014/main" id="{E27B30C8-36AC-6945-8E4E-2A50AC0D2331}"/>
              </a:ext>
            </a:extLst>
          </p:cNvPr>
          <p:cNvPicPr>
            <a:picLocks noChangeAspect="1"/>
          </p:cNvPicPr>
          <p:nvPr/>
        </p:nvPicPr>
        <p:blipFill>
          <a:blip r:embed="rId2"/>
          <a:stretch>
            <a:fillRect/>
          </a:stretch>
        </p:blipFill>
        <p:spPr>
          <a:xfrm>
            <a:off x="3044189" y="1548591"/>
            <a:ext cx="5767301" cy="5147162"/>
          </a:xfrm>
          <a:prstGeom prst="rect">
            <a:avLst/>
          </a:prstGeom>
        </p:spPr>
      </p:pic>
    </p:spTree>
    <p:extLst>
      <p:ext uri="{BB962C8B-B14F-4D97-AF65-F5344CB8AC3E}">
        <p14:creationId xmlns:p14="http://schemas.microsoft.com/office/powerpoint/2010/main" val="31987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61411-6F8B-4B44-A4C7-2837843221C8}"/>
              </a:ext>
            </a:extLst>
          </p:cNvPr>
          <p:cNvSpPr>
            <a:spLocks noGrp="1"/>
          </p:cNvSpPr>
          <p:nvPr>
            <p:ph type="title"/>
          </p:nvPr>
        </p:nvSpPr>
        <p:spPr/>
        <p:txBody>
          <a:bodyPr/>
          <a:lstStyle/>
          <a:p>
            <a:r>
              <a:rPr lang="en-US" dirty="0" err="1"/>
              <a:t>Upcoding</a:t>
            </a:r>
            <a:r>
              <a:rPr lang="en-US" dirty="0"/>
              <a:t> examples</a:t>
            </a:r>
          </a:p>
        </p:txBody>
      </p:sp>
      <p:pic>
        <p:nvPicPr>
          <p:cNvPr id="4" name="Picture 3">
            <a:extLst>
              <a:ext uri="{FF2B5EF4-FFF2-40B4-BE49-F238E27FC236}">
                <a16:creationId xmlns:a16="http://schemas.microsoft.com/office/drawing/2014/main" id="{8501ECC9-0F4C-7346-8315-9B82D0C49561}"/>
              </a:ext>
            </a:extLst>
          </p:cNvPr>
          <p:cNvPicPr>
            <a:picLocks noChangeAspect="1"/>
          </p:cNvPicPr>
          <p:nvPr/>
        </p:nvPicPr>
        <p:blipFill rotWithShape="1">
          <a:blip r:embed="rId2"/>
          <a:srcRect l="1933" t="9394" r="28585" b="42467"/>
          <a:stretch/>
        </p:blipFill>
        <p:spPr>
          <a:xfrm>
            <a:off x="1066800" y="2310937"/>
            <a:ext cx="9284538" cy="3740728"/>
          </a:xfrm>
          <a:prstGeom prst="rect">
            <a:avLst/>
          </a:prstGeom>
        </p:spPr>
      </p:pic>
    </p:spTree>
    <p:extLst>
      <p:ext uri="{BB962C8B-B14F-4D97-AF65-F5344CB8AC3E}">
        <p14:creationId xmlns:p14="http://schemas.microsoft.com/office/powerpoint/2010/main" val="395915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EB51C-3D11-FE45-BEB7-D321253B1B55}"/>
              </a:ext>
            </a:extLst>
          </p:cNvPr>
          <p:cNvSpPr>
            <a:spLocks noGrp="1"/>
          </p:cNvSpPr>
          <p:nvPr>
            <p:ph type="title"/>
          </p:nvPr>
        </p:nvSpPr>
        <p:spPr>
          <a:xfrm>
            <a:off x="0" y="127000"/>
            <a:ext cx="12192000" cy="1097280"/>
          </a:xfrm>
        </p:spPr>
        <p:txBody>
          <a:bodyPr/>
          <a:lstStyle/>
          <a:p>
            <a:pPr algn="ctr"/>
            <a:r>
              <a:rPr lang="en-US" dirty="0"/>
              <a:t>Level 1: One patient, one physician, multiple claims</a:t>
            </a:r>
          </a:p>
        </p:txBody>
      </p:sp>
      <p:pic>
        <p:nvPicPr>
          <p:cNvPr id="8" name="Picture 7">
            <a:extLst>
              <a:ext uri="{FF2B5EF4-FFF2-40B4-BE49-F238E27FC236}">
                <a16:creationId xmlns:a16="http://schemas.microsoft.com/office/drawing/2014/main" id="{3045A92C-BC90-E142-BB3B-296BFE47D738}"/>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2556161" y="2082598"/>
            <a:ext cx="1103972" cy="1259299"/>
          </a:xfrm>
          <a:prstGeom prst="rect">
            <a:avLst/>
          </a:prstGeom>
        </p:spPr>
      </p:pic>
      <p:pic>
        <p:nvPicPr>
          <p:cNvPr id="7" name="Picture 6">
            <a:extLst>
              <a:ext uri="{FF2B5EF4-FFF2-40B4-BE49-F238E27FC236}">
                <a16:creationId xmlns:a16="http://schemas.microsoft.com/office/drawing/2014/main" id="{BE2CE98E-7242-484B-B0BD-940BF014B0A2}"/>
              </a:ext>
            </a:extLst>
          </p:cNvPr>
          <p:cNvPicPr>
            <a:picLocks noChangeAspect="1"/>
          </p:cNvPicPr>
          <p:nvPr/>
        </p:nvPicPr>
        <p:blipFill>
          <a:blip r:embed="rId4">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a:off x="7281693" y="2028306"/>
            <a:ext cx="1313589" cy="1313589"/>
          </a:xfrm>
          <a:prstGeom prst="rect">
            <a:avLst/>
          </a:prstGeom>
        </p:spPr>
      </p:pic>
      <p:cxnSp>
        <p:nvCxnSpPr>
          <p:cNvPr id="5" name="Straight Connector 4">
            <a:extLst>
              <a:ext uri="{FF2B5EF4-FFF2-40B4-BE49-F238E27FC236}">
                <a16:creationId xmlns:a16="http://schemas.microsoft.com/office/drawing/2014/main" id="{32C1CC67-AF1B-574E-82D2-7061EB9F88CA}"/>
              </a:ext>
            </a:extLst>
          </p:cNvPr>
          <p:cNvCxnSpPr>
            <a:cxnSpLocks/>
            <a:stCxn id="8" idx="3"/>
          </p:cNvCxnSpPr>
          <p:nvPr/>
        </p:nvCxnSpPr>
        <p:spPr>
          <a:xfrm>
            <a:off x="3660133" y="2712248"/>
            <a:ext cx="8924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D0E3358-C54C-4A4F-B749-E5FD2BFA1C5C}"/>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Photocopy/>
                    </a14:imgEffect>
                  </a14:imgLayer>
                </a14:imgProps>
              </a:ext>
            </a:extLst>
          </a:blip>
          <a:srcRect l="-1" t="-15186" r="-18317" b="-2"/>
          <a:stretch/>
        </p:blipFill>
        <p:spPr>
          <a:xfrm>
            <a:off x="4792557" y="1672126"/>
            <a:ext cx="1880617" cy="1830879"/>
          </a:xfrm>
          <a:prstGeom prst="rect">
            <a:avLst/>
          </a:prstGeom>
        </p:spPr>
      </p:pic>
      <p:cxnSp>
        <p:nvCxnSpPr>
          <p:cNvPr id="12" name="Straight Connector 11">
            <a:extLst>
              <a:ext uri="{FF2B5EF4-FFF2-40B4-BE49-F238E27FC236}">
                <a16:creationId xmlns:a16="http://schemas.microsoft.com/office/drawing/2014/main" id="{C54C561B-F739-2941-8B28-E9C92E96D124}"/>
              </a:ext>
            </a:extLst>
          </p:cNvPr>
          <p:cNvCxnSpPr>
            <a:cxnSpLocks/>
            <a:endCxn id="7" idx="1"/>
          </p:cNvCxnSpPr>
          <p:nvPr/>
        </p:nvCxnSpPr>
        <p:spPr>
          <a:xfrm>
            <a:off x="6536987" y="2685101"/>
            <a:ext cx="7447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7" name="Table 16">
            <a:extLst>
              <a:ext uri="{FF2B5EF4-FFF2-40B4-BE49-F238E27FC236}">
                <a16:creationId xmlns:a16="http://schemas.microsoft.com/office/drawing/2014/main" id="{3FB19DD3-98C0-304A-B9C6-A82B12328093}"/>
              </a:ext>
            </a:extLst>
          </p:cNvPr>
          <p:cNvGraphicFramePr>
            <a:graphicFrameLocks noGrp="1"/>
          </p:cNvGraphicFramePr>
          <p:nvPr>
            <p:extLst>
              <p:ext uri="{D42A27DB-BD31-4B8C-83A1-F6EECF244321}">
                <p14:modId xmlns:p14="http://schemas.microsoft.com/office/powerpoint/2010/main" val="3444707156"/>
              </p:ext>
            </p:extLst>
          </p:nvPr>
        </p:nvGraphicFramePr>
        <p:xfrm>
          <a:off x="408562" y="4098175"/>
          <a:ext cx="11245174" cy="2286000"/>
        </p:xfrm>
        <a:graphic>
          <a:graphicData uri="http://schemas.openxmlformats.org/drawingml/2006/table">
            <a:tbl>
              <a:tblPr firstRow="1" bandRow="1">
                <a:tableStyleId>{7E9639D4-E3E2-4D34-9284-5A2195B3D0D7}</a:tableStyleId>
              </a:tblPr>
              <a:tblGrid>
                <a:gridCol w="5622587">
                  <a:extLst>
                    <a:ext uri="{9D8B030D-6E8A-4147-A177-3AD203B41FA5}">
                      <a16:colId xmlns:a16="http://schemas.microsoft.com/office/drawing/2014/main" val="747176768"/>
                    </a:ext>
                  </a:extLst>
                </a:gridCol>
                <a:gridCol w="5622587">
                  <a:extLst>
                    <a:ext uri="{9D8B030D-6E8A-4147-A177-3AD203B41FA5}">
                      <a16:colId xmlns:a16="http://schemas.microsoft.com/office/drawing/2014/main" val="3986843200"/>
                    </a:ext>
                  </a:extLst>
                </a:gridCol>
              </a:tblGrid>
              <a:tr h="370840">
                <a:tc>
                  <a:txBody>
                    <a:bodyPr/>
                    <a:lstStyle/>
                    <a:p>
                      <a:pPr algn="ctr"/>
                      <a:r>
                        <a:rPr lang="en-US" sz="2200" b="0" dirty="0">
                          <a:solidFill>
                            <a:schemeClr val="bg1"/>
                          </a:solidFill>
                        </a:rPr>
                        <a:t>Potential issue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200" b="0" dirty="0">
                          <a:solidFill>
                            <a:schemeClr val="bg1"/>
                          </a:solidFill>
                        </a:rPr>
                        <a:t>Fraud detection strategy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91148603"/>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Unbundling</a:t>
                      </a:r>
                      <a:endParaRPr lang="en-US" sz="2200" dirty="0"/>
                    </a:p>
                    <a:p>
                      <a:pPr marL="342900" indent="-342900">
                        <a:buFont typeface="Arial" panose="020B0604020202020204" pitchFamily="34" charset="0"/>
                        <a:buChar char="•"/>
                      </a:pP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Multiple services from the same provider across claims that should have been grouped.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8027360"/>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Excessive/unnecessary services</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Could be discovered when symptoms do not match diagnoses. </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7869859"/>
                  </a:ext>
                </a:extLst>
              </a:tr>
            </a:tbl>
          </a:graphicData>
        </a:graphic>
      </p:graphicFrame>
    </p:spTree>
    <p:extLst>
      <p:ext uri="{BB962C8B-B14F-4D97-AF65-F5344CB8AC3E}">
        <p14:creationId xmlns:p14="http://schemas.microsoft.com/office/powerpoint/2010/main" val="277516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EB51C-3D11-FE45-BEB7-D321253B1B55}"/>
              </a:ext>
            </a:extLst>
          </p:cNvPr>
          <p:cNvSpPr>
            <a:spLocks noGrp="1"/>
          </p:cNvSpPr>
          <p:nvPr>
            <p:ph type="title"/>
          </p:nvPr>
        </p:nvSpPr>
        <p:spPr>
          <a:xfrm>
            <a:off x="0" y="127000"/>
            <a:ext cx="12191999" cy="1097280"/>
          </a:xfrm>
        </p:spPr>
        <p:txBody>
          <a:bodyPr/>
          <a:lstStyle/>
          <a:p>
            <a:pPr algn="ctr"/>
            <a:r>
              <a:rPr lang="en-US" dirty="0"/>
              <a:t>Level 2: Multiple providers, multiple claims, one patient</a:t>
            </a:r>
          </a:p>
        </p:txBody>
      </p:sp>
      <p:pic>
        <p:nvPicPr>
          <p:cNvPr id="8" name="Picture 7">
            <a:extLst>
              <a:ext uri="{FF2B5EF4-FFF2-40B4-BE49-F238E27FC236}">
                <a16:creationId xmlns:a16="http://schemas.microsoft.com/office/drawing/2014/main" id="{3045A92C-BC90-E142-BB3B-296BFE47D738}"/>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2906351" y="2082598"/>
            <a:ext cx="1103972" cy="1259299"/>
          </a:xfrm>
          <a:prstGeom prst="rect">
            <a:avLst/>
          </a:prstGeom>
        </p:spPr>
      </p:pic>
      <p:pic>
        <p:nvPicPr>
          <p:cNvPr id="9" name="Picture 8">
            <a:extLst>
              <a:ext uri="{FF2B5EF4-FFF2-40B4-BE49-F238E27FC236}">
                <a16:creationId xmlns:a16="http://schemas.microsoft.com/office/drawing/2014/main" id="{09CD46C9-F825-F24F-96B1-9855F8C9E5A4}"/>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Photocopy/>
                    </a14:imgEffect>
                  </a14:imgLayer>
                </a14:imgProps>
              </a:ext>
            </a:extLst>
          </a:blip>
          <a:srcRect l="-1" t="-15186" r="-18317" b="-2"/>
          <a:stretch/>
        </p:blipFill>
        <p:spPr>
          <a:xfrm>
            <a:off x="4792557" y="1672126"/>
            <a:ext cx="1880617" cy="1830879"/>
          </a:xfrm>
          <a:prstGeom prst="rect">
            <a:avLst/>
          </a:prstGeom>
        </p:spPr>
      </p:pic>
      <p:pic>
        <p:nvPicPr>
          <p:cNvPr id="10" name="Picture 9">
            <a:extLst>
              <a:ext uri="{FF2B5EF4-FFF2-40B4-BE49-F238E27FC236}">
                <a16:creationId xmlns:a16="http://schemas.microsoft.com/office/drawing/2014/main" id="{E3BA9C54-CF0B-4F47-80D4-15D0F28C9314}"/>
              </a:ext>
            </a:extLst>
          </p:cNvPr>
          <p:cNvPicPr>
            <a:picLocks noChangeAspect="1"/>
          </p:cNvPicPr>
          <p:nvPr/>
        </p:nvPicPr>
        <p:blipFill>
          <a:blip r:embed="rId6">
            <a:extLst>
              <a:ext uri="{BEBA8EAE-BF5A-486C-A8C5-ECC9F3942E4B}">
                <a14:imgProps xmlns:a14="http://schemas.microsoft.com/office/drawing/2010/main">
                  <a14:imgLayer r:embed="rId7">
                    <a14:imgEffect>
                      <a14:artisticChalkSketch/>
                    </a14:imgEffect>
                  </a14:imgLayer>
                </a14:imgProps>
              </a:ext>
            </a:extLst>
          </a:blip>
          <a:stretch>
            <a:fillRect/>
          </a:stretch>
        </p:blipFill>
        <p:spPr>
          <a:xfrm>
            <a:off x="7281693" y="2028306"/>
            <a:ext cx="1313589" cy="1313589"/>
          </a:xfrm>
          <a:prstGeom prst="rect">
            <a:avLst/>
          </a:prstGeom>
        </p:spPr>
      </p:pic>
      <p:pic>
        <p:nvPicPr>
          <p:cNvPr id="13" name="Picture 12">
            <a:extLst>
              <a:ext uri="{FF2B5EF4-FFF2-40B4-BE49-F238E27FC236}">
                <a16:creationId xmlns:a16="http://schemas.microsoft.com/office/drawing/2014/main" id="{C8593B07-9E3A-8B4F-989D-7B2BEE9D2CA8}"/>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1671752" y="2082597"/>
            <a:ext cx="1103972" cy="1259299"/>
          </a:xfrm>
          <a:prstGeom prst="rect">
            <a:avLst/>
          </a:prstGeom>
        </p:spPr>
      </p:pic>
      <p:pic>
        <p:nvPicPr>
          <p:cNvPr id="14" name="Picture 13">
            <a:extLst>
              <a:ext uri="{FF2B5EF4-FFF2-40B4-BE49-F238E27FC236}">
                <a16:creationId xmlns:a16="http://schemas.microsoft.com/office/drawing/2014/main" id="{D116DE46-8830-4546-8FF4-21CCC0C602CA}"/>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460319" y="2082596"/>
            <a:ext cx="1103972" cy="1259299"/>
          </a:xfrm>
          <a:prstGeom prst="rect">
            <a:avLst/>
          </a:prstGeom>
        </p:spPr>
      </p:pic>
      <p:cxnSp>
        <p:nvCxnSpPr>
          <p:cNvPr id="15" name="Straight Connector 14">
            <a:extLst>
              <a:ext uri="{FF2B5EF4-FFF2-40B4-BE49-F238E27FC236}">
                <a16:creationId xmlns:a16="http://schemas.microsoft.com/office/drawing/2014/main" id="{308C987F-1FE0-864A-8C3A-7C2DD07AAD3F}"/>
              </a:ext>
            </a:extLst>
          </p:cNvPr>
          <p:cNvCxnSpPr>
            <a:cxnSpLocks/>
            <a:stCxn id="8" idx="3"/>
          </p:cNvCxnSpPr>
          <p:nvPr/>
        </p:nvCxnSpPr>
        <p:spPr>
          <a:xfrm>
            <a:off x="4010323" y="2712248"/>
            <a:ext cx="7822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B06A02-CF54-594A-8997-4CE776D71809}"/>
              </a:ext>
            </a:extLst>
          </p:cNvPr>
          <p:cNvCxnSpPr>
            <a:cxnSpLocks/>
          </p:cNvCxnSpPr>
          <p:nvPr/>
        </p:nvCxnSpPr>
        <p:spPr>
          <a:xfrm>
            <a:off x="6498077" y="2712248"/>
            <a:ext cx="783616"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Table 25">
            <a:extLst>
              <a:ext uri="{FF2B5EF4-FFF2-40B4-BE49-F238E27FC236}">
                <a16:creationId xmlns:a16="http://schemas.microsoft.com/office/drawing/2014/main" id="{EC627D7B-11B2-394C-BBF7-89983F7F0EED}"/>
              </a:ext>
            </a:extLst>
          </p:cNvPr>
          <p:cNvGraphicFramePr>
            <a:graphicFrameLocks noGrp="1"/>
          </p:cNvGraphicFramePr>
          <p:nvPr>
            <p:extLst>
              <p:ext uri="{D42A27DB-BD31-4B8C-83A1-F6EECF244321}">
                <p14:modId xmlns:p14="http://schemas.microsoft.com/office/powerpoint/2010/main" val="2953814624"/>
              </p:ext>
            </p:extLst>
          </p:nvPr>
        </p:nvGraphicFramePr>
        <p:xfrm>
          <a:off x="408562" y="4098175"/>
          <a:ext cx="11245174" cy="2286000"/>
        </p:xfrm>
        <a:graphic>
          <a:graphicData uri="http://schemas.openxmlformats.org/drawingml/2006/table">
            <a:tbl>
              <a:tblPr firstRow="1" bandRow="1">
                <a:tableStyleId>{7E9639D4-E3E2-4D34-9284-5A2195B3D0D7}</a:tableStyleId>
              </a:tblPr>
              <a:tblGrid>
                <a:gridCol w="5622587">
                  <a:extLst>
                    <a:ext uri="{9D8B030D-6E8A-4147-A177-3AD203B41FA5}">
                      <a16:colId xmlns:a16="http://schemas.microsoft.com/office/drawing/2014/main" val="747176768"/>
                    </a:ext>
                  </a:extLst>
                </a:gridCol>
                <a:gridCol w="5622587">
                  <a:extLst>
                    <a:ext uri="{9D8B030D-6E8A-4147-A177-3AD203B41FA5}">
                      <a16:colId xmlns:a16="http://schemas.microsoft.com/office/drawing/2014/main" val="3986843200"/>
                    </a:ext>
                  </a:extLst>
                </a:gridCol>
              </a:tblGrid>
              <a:tr h="370840">
                <a:tc>
                  <a:txBody>
                    <a:bodyPr/>
                    <a:lstStyle/>
                    <a:p>
                      <a:pPr algn="ctr"/>
                      <a:r>
                        <a:rPr lang="en-US" sz="2200" b="0" dirty="0">
                          <a:solidFill>
                            <a:schemeClr val="bg1"/>
                          </a:solidFill>
                        </a:rPr>
                        <a:t>Potential issue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200" b="0" dirty="0">
                          <a:solidFill>
                            <a:schemeClr val="bg1"/>
                          </a:solidFill>
                        </a:rPr>
                        <a:t>Fraud detection strategy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91148603"/>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Unbundling</a:t>
                      </a:r>
                      <a:endParaRPr lang="en-US" sz="2200" dirty="0"/>
                    </a:p>
                    <a:p>
                      <a:pPr marL="342900" indent="-342900">
                        <a:buFont typeface="Arial" panose="020B0604020202020204" pitchFamily="34" charset="0"/>
                        <a:buChar char="•"/>
                      </a:pP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Multiple services from the same provider across claims that should have been grouped.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8027360"/>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Excessive/unnecessary services</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Could be discovered when symptoms do not match diagnoses. </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7869859"/>
                  </a:ext>
                </a:extLst>
              </a:tr>
            </a:tbl>
          </a:graphicData>
        </a:graphic>
      </p:graphicFrame>
    </p:spTree>
    <p:extLst>
      <p:ext uri="{BB962C8B-B14F-4D97-AF65-F5344CB8AC3E}">
        <p14:creationId xmlns:p14="http://schemas.microsoft.com/office/powerpoint/2010/main" val="389849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EB51C-3D11-FE45-BEB7-D321253B1B55}"/>
              </a:ext>
            </a:extLst>
          </p:cNvPr>
          <p:cNvSpPr>
            <a:spLocks noGrp="1"/>
          </p:cNvSpPr>
          <p:nvPr>
            <p:ph type="title"/>
          </p:nvPr>
        </p:nvSpPr>
        <p:spPr>
          <a:xfrm>
            <a:off x="1" y="127000"/>
            <a:ext cx="12159576" cy="1097280"/>
          </a:xfrm>
        </p:spPr>
        <p:txBody>
          <a:bodyPr/>
          <a:lstStyle/>
          <a:p>
            <a:pPr algn="ctr"/>
            <a:r>
              <a:rPr lang="en-US" dirty="0"/>
              <a:t>Level 3: One provider, multiple claims, multiple patients</a:t>
            </a:r>
          </a:p>
        </p:txBody>
      </p:sp>
      <p:pic>
        <p:nvPicPr>
          <p:cNvPr id="8" name="Picture 7">
            <a:extLst>
              <a:ext uri="{FF2B5EF4-FFF2-40B4-BE49-F238E27FC236}">
                <a16:creationId xmlns:a16="http://schemas.microsoft.com/office/drawing/2014/main" id="{3045A92C-BC90-E142-BB3B-296BFE47D738}"/>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2556161" y="2082598"/>
            <a:ext cx="1103972" cy="1259299"/>
          </a:xfrm>
          <a:prstGeom prst="rect">
            <a:avLst/>
          </a:prstGeom>
        </p:spPr>
      </p:pic>
      <p:pic>
        <p:nvPicPr>
          <p:cNvPr id="9" name="Picture 8">
            <a:extLst>
              <a:ext uri="{FF2B5EF4-FFF2-40B4-BE49-F238E27FC236}">
                <a16:creationId xmlns:a16="http://schemas.microsoft.com/office/drawing/2014/main" id="{09CD46C9-F825-F24F-96B1-9855F8C9E5A4}"/>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Photocopy/>
                    </a14:imgEffect>
                  </a14:imgLayer>
                </a14:imgProps>
              </a:ext>
            </a:extLst>
          </a:blip>
          <a:srcRect l="-1" t="-15186" r="-18317" b="-2"/>
          <a:stretch/>
        </p:blipFill>
        <p:spPr>
          <a:xfrm>
            <a:off x="4792557" y="1672126"/>
            <a:ext cx="1880617" cy="1830879"/>
          </a:xfrm>
          <a:prstGeom prst="rect">
            <a:avLst/>
          </a:prstGeom>
        </p:spPr>
      </p:pic>
      <p:pic>
        <p:nvPicPr>
          <p:cNvPr id="13" name="Picture 12">
            <a:extLst>
              <a:ext uri="{FF2B5EF4-FFF2-40B4-BE49-F238E27FC236}">
                <a16:creationId xmlns:a16="http://schemas.microsoft.com/office/drawing/2014/main" id="{08A92B95-BF4C-A240-ADB1-4156C7B3B7C2}"/>
              </a:ext>
            </a:extLst>
          </p:cNvPr>
          <p:cNvPicPr>
            <a:picLocks noChangeAspect="1"/>
          </p:cNvPicPr>
          <p:nvPr/>
        </p:nvPicPr>
        <p:blipFill>
          <a:blip r:embed="rId6">
            <a:extLst>
              <a:ext uri="{BEBA8EAE-BF5A-486C-A8C5-ECC9F3942E4B}">
                <a14:imgProps xmlns:a14="http://schemas.microsoft.com/office/drawing/2010/main">
                  <a14:imgLayer r:embed="rId7">
                    <a14:imgEffect>
                      <a14:artisticChalkSketch/>
                    </a14:imgEffect>
                  </a14:imgLayer>
                </a14:imgProps>
              </a:ext>
            </a:extLst>
          </a:blip>
          <a:stretch>
            <a:fillRect/>
          </a:stretch>
        </p:blipFill>
        <p:spPr>
          <a:xfrm>
            <a:off x="6808262" y="2025066"/>
            <a:ext cx="1313589" cy="1313589"/>
          </a:xfrm>
          <a:prstGeom prst="rect">
            <a:avLst/>
          </a:prstGeom>
        </p:spPr>
      </p:pic>
      <p:pic>
        <p:nvPicPr>
          <p:cNvPr id="14" name="Picture 13">
            <a:extLst>
              <a:ext uri="{FF2B5EF4-FFF2-40B4-BE49-F238E27FC236}">
                <a16:creationId xmlns:a16="http://schemas.microsoft.com/office/drawing/2014/main" id="{BD9AAA0B-0CED-F248-86F3-F58AA8C4A904}"/>
              </a:ext>
            </a:extLst>
          </p:cNvPr>
          <p:cNvPicPr>
            <a:picLocks noChangeAspect="1"/>
          </p:cNvPicPr>
          <p:nvPr/>
        </p:nvPicPr>
        <p:blipFill>
          <a:blip r:embed="rId6">
            <a:extLst>
              <a:ext uri="{BEBA8EAE-BF5A-486C-A8C5-ECC9F3942E4B}">
                <a14:imgProps xmlns:a14="http://schemas.microsoft.com/office/drawing/2010/main">
                  <a14:imgLayer r:embed="rId7">
                    <a14:imgEffect>
                      <a14:artisticChalkSketch/>
                    </a14:imgEffect>
                  </a14:imgLayer>
                </a14:imgProps>
              </a:ext>
            </a:extLst>
          </a:blip>
          <a:stretch>
            <a:fillRect/>
          </a:stretch>
        </p:blipFill>
        <p:spPr>
          <a:xfrm>
            <a:off x="7922330" y="2025066"/>
            <a:ext cx="1313589" cy="1313589"/>
          </a:xfrm>
          <a:prstGeom prst="rect">
            <a:avLst/>
          </a:prstGeom>
        </p:spPr>
      </p:pic>
      <p:pic>
        <p:nvPicPr>
          <p:cNvPr id="15" name="Picture 14">
            <a:extLst>
              <a:ext uri="{FF2B5EF4-FFF2-40B4-BE49-F238E27FC236}">
                <a16:creationId xmlns:a16="http://schemas.microsoft.com/office/drawing/2014/main" id="{D9C23D1B-286D-8043-A0FF-651984BA3292}"/>
              </a:ext>
            </a:extLst>
          </p:cNvPr>
          <p:cNvPicPr>
            <a:picLocks noChangeAspect="1"/>
          </p:cNvPicPr>
          <p:nvPr/>
        </p:nvPicPr>
        <p:blipFill>
          <a:blip r:embed="rId6">
            <a:extLst>
              <a:ext uri="{BEBA8EAE-BF5A-486C-A8C5-ECC9F3942E4B}">
                <a14:imgProps xmlns:a14="http://schemas.microsoft.com/office/drawing/2010/main">
                  <a14:imgLayer r:embed="rId7">
                    <a14:imgEffect>
                      <a14:artisticChalkSketch/>
                    </a14:imgEffect>
                  </a14:imgLayer>
                </a14:imgProps>
              </a:ext>
            </a:extLst>
          </a:blip>
          <a:stretch>
            <a:fillRect/>
          </a:stretch>
        </p:blipFill>
        <p:spPr>
          <a:xfrm>
            <a:off x="9055017" y="2033776"/>
            <a:ext cx="1313589" cy="1313589"/>
          </a:xfrm>
          <a:prstGeom prst="rect">
            <a:avLst/>
          </a:prstGeom>
        </p:spPr>
      </p:pic>
      <p:pic>
        <p:nvPicPr>
          <p:cNvPr id="16" name="Picture 15">
            <a:extLst>
              <a:ext uri="{FF2B5EF4-FFF2-40B4-BE49-F238E27FC236}">
                <a16:creationId xmlns:a16="http://schemas.microsoft.com/office/drawing/2014/main" id="{8033CEA8-1CF1-4048-837B-4A2029D35A08}"/>
              </a:ext>
            </a:extLst>
          </p:cNvPr>
          <p:cNvPicPr>
            <a:picLocks noChangeAspect="1"/>
          </p:cNvPicPr>
          <p:nvPr/>
        </p:nvPicPr>
        <p:blipFill>
          <a:blip r:embed="rId6">
            <a:extLst>
              <a:ext uri="{BEBA8EAE-BF5A-486C-A8C5-ECC9F3942E4B}">
                <a14:imgProps xmlns:a14="http://schemas.microsoft.com/office/drawing/2010/main">
                  <a14:imgLayer r:embed="rId7">
                    <a14:imgEffect>
                      <a14:artisticChalkSketch/>
                    </a14:imgEffect>
                  </a14:imgLayer>
                </a14:imgProps>
              </a:ext>
            </a:extLst>
          </a:blip>
          <a:stretch>
            <a:fillRect/>
          </a:stretch>
        </p:blipFill>
        <p:spPr>
          <a:xfrm>
            <a:off x="10170808" y="2025067"/>
            <a:ext cx="1313589" cy="1313589"/>
          </a:xfrm>
          <a:prstGeom prst="rect">
            <a:avLst/>
          </a:prstGeom>
        </p:spPr>
      </p:pic>
      <p:cxnSp>
        <p:nvCxnSpPr>
          <p:cNvPr id="17" name="Straight Connector 16">
            <a:extLst>
              <a:ext uri="{FF2B5EF4-FFF2-40B4-BE49-F238E27FC236}">
                <a16:creationId xmlns:a16="http://schemas.microsoft.com/office/drawing/2014/main" id="{8F3696DF-2E2E-7B4E-9578-0C97736ABF1C}"/>
              </a:ext>
            </a:extLst>
          </p:cNvPr>
          <p:cNvCxnSpPr>
            <a:cxnSpLocks/>
            <a:stCxn id="8" idx="3"/>
          </p:cNvCxnSpPr>
          <p:nvPr/>
        </p:nvCxnSpPr>
        <p:spPr>
          <a:xfrm>
            <a:off x="3660133" y="2712248"/>
            <a:ext cx="9896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30E8ACC-B630-DF4B-B155-2BDF4BEEA8DD}"/>
              </a:ext>
            </a:extLst>
          </p:cNvPr>
          <p:cNvCxnSpPr>
            <a:cxnSpLocks/>
          </p:cNvCxnSpPr>
          <p:nvPr/>
        </p:nvCxnSpPr>
        <p:spPr>
          <a:xfrm>
            <a:off x="6459166" y="2639143"/>
            <a:ext cx="349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3" name="Table 22">
            <a:extLst>
              <a:ext uri="{FF2B5EF4-FFF2-40B4-BE49-F238E27FC236}">
                <a16:creationId xmlns:a16="http://schemas.microsoft.com/office/drawing/2014/main" id="{38611CA1-616E-3743-B656-036D734644CE}"/>
              </a:ext>
            </a:extLst>
          </p:cNvPr>
          <p:cNvGraphicFramePr>
            <a:graphicFrameLocks noGrp="1"/>
          </p:cNvGraphicFramePr>
          <p:nvPr>
            <p:extLst>
              <p:ext uri="{D42A27DB-BD31-4B8C-83A1-F6EECF244321}">
                <p14:modId xmlns:p14="http://schemas.microsoft.com/office/powerpoint/2010/main" val="3159249428"/>
              </p:ext>
            </p:extLst>
          </p:nvPr>
        </p:nvGraphicFramePr>
        <p:xfrm>
          <a:off x="408562" y="4098175"/>
          <a:ext cx="11245174" cy="1615440"/>
        </p:xfrm>
        <a:graphic>
          <a:graphicData uri="http://schemas.openxmlformats.org/drawingml/2006/table">
            <a:tbl>
              <a:tblPr firstRow="1" bandRow="1">
                <a:tableStyleId>{7E9639D4-E3E2-4D34-9284-5A2195B3D0D7}</a:tableStyleId>
              </a:tblPr>
              <a:tblGrid>
                <a:gridCol w="5622587">
                  <a:extLst>
                    <a:ext uri="{9D8B030D-6E8A-4147-A177-3AD203B41FA5}">
                      <a16:colId xmlns:a16="http://schemas.microsoft.com/office/drawing/2014/main" val="747176768"/>
                    </a:ext>
                  </a:extLst>
                </a:gridCol>
                <a:gridCol w="5622587">
                  <a:extLst>
                    <a:ext uri="{9D8B030D-6E8A-4147-A177-3AD203B41FA5}">
                      <a16:colId xmlns:a16="http://schemas.microsoft.com/office/drawing/2014/main" val="3986843200"/>
                    </a:ext>
                  </a:extLst>
                </a:gridCol>
              </a:tblGrid>
              <a:tr h="370840">
                <a:tc>
                  <a:txBody>
                    <a:bodyPr/>
                    <a:lstStyle/>
                    <a:p>
                      <a:pPr algn="ctr"/>
                      <a:r>
                        <a:rPr lang="en-US" sz="2200" b="0" dirty="0">
                          <a:solidFill>
                            <a:schemeClr val="bg1"/>
                          </a:solidFill>
                        </a:rPr>
                        <a:t>Potential issue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200" b="0" dirty="0">
                          <a:solidFill>
                            <a:schemeClr val="bg1"/>
                          </a:solidFill>
                        </a:rPr>
                        <a:t>Fraud detection strategy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91148603"/>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Phantom billing</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Distribution among the patients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8027360"/>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Excessive/unnecessary services</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Could be discovered when symptoms do not match diagnoses. </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7869859"/>
                  </a:ext>
                </a:extLst>
              </a:tr>
            </a:tbl>
          </a:graphicData>
        </a:graphic>
      </p:graphicFrame>
    </p:spTree>
    <p:extLst>
      <p:ext uri="{BB962C8B-B14F-4D97-AF65-F5344CB8AC3E}">
        <p14:creationId xmlns:p14="http://schemas.microsoft.com/office/powerpoint/2010/main" val="326679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EB51C-3D11-FE45-BEB7-D321253B1B55}"/>
              </a:ext>
            </a:extLst>
          </p:cNvPr>
          <p:cNvSpPr>
            <a:spLocks noGrp="1"/>
          </p:cNvSpPr>
          <p:nvPr>
            <p:ph type="title"/>
          </p:nvPr>
        </p:nvSpPr>
        <p:spPr>
          <a:xfrm>
            <a:off x="0" y="127000"/>
            <a:ext cx="12192000" cy="1097280"/>
          </a:xfrm>
        </p:spPr>
        <p:txBody>
          <a:bodyPr/>
          <a:lstStyle/>
          <a:p>
            <a:pPr algn="ctr"/>
            <a:r>
              <a:rPr lang="en-US" dirty="0"/>
              <a:t>Level 4: Multiple providers, multiple claims, multiple policies</a:t>
            </a:r>
          </a:p>
        </p:txBody>
      </p:sp>
      <p:pic>
        <p:nvPicPr>
          <p:cNvPr id="8" name="Picture 7">
            <a:extLst>
              <a:ext uri="{FF2B5EF4-FFF2-40B4-BE49-F238E27FC236}">
                <a16:creationId xmlns:a16="http://schemas.microsoft.com/office/drawing/2014/main" id="{3045A92C-BC90-E142-BB3B-296BFE47D738}"/>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2753696" y="1475597"/>
            <a:ext cx="1103972" cy="1259299"/>
          </a:xfrm>
          <a:prstGeom prst="rect">
            <a:avLst/>
          </a:prstGeom>
        </p:spPr>
      </p:pic>
      <p:pic>
        <p:nvPicPr>
          <p:cNvPr id="13" name="Picture 12">
            <a:extLst>
              <a:ext uri="{FF2B5EF4-FFF2-40B4-BE49-F238E27FC236}">
                <a16:creationId xmlns:a16="http://schemas.microsoft.com/office/drawing/2014/main" id="{1951BC97-8EA9-D24F-82A3-8B33A8D395CE}"/>
              </a:ext>
            </a:extLst>
          </p:cNvPr>
          <p:cNvPicPr>
            <a:picLocks noChangeAspect="1"/>
          </p:cNvPicPr>
          <p:nvPr/>
        </p:nvPicPr>
        <p:blipFill>
          <a:blip r:embed="rId4">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a:off x="7005533" y="1617101"/>
            <a:ext cx="1313589" cy="1313589"/>
          </a:xfrm>
          <a:prstGeom prst="rect">
            <a:avLst/>
          </a:prstGeom>
        </p:spPr>
      </p:pic>
      <p:pic>
        <p:nvPicPr>
          <p:cNvPr id="14" name="Picture 13">
            <a:extLst>
              <a:ext uri="{FF2B5EF4-FFF2-40B4-BE49-F238E27FC236}">
                <a16:creationId xmlns:a16="http://schemas.microsoft.com/office/drawing/2014/main" id="{B4BF1531-1B10-694C-BA6D-AABA54522479}"/>
              </a:ext>
            </a:extLst>
          </p:cNvPr>
          <p:cNvPicPr>
            <a:picLocks noChangeAspect="1"/>
          </p:cNvPicPr>
          <p:nvPr/>
        </p:nvPicPr>
        <p:blipFill>
          <a:blip r:embed="rId4">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a:off x="8003153" y="1617100"/>
            <a:ext cx="1313589" cy="1313589"/>
          </a:xfrm>
          <a:prstGeom prst="rect">
            <a:avLst/>
          </a:prstGeom>
        </p:spPr>
      </p:pic>
      <p:pic>
        <p:nvPicPr>
          <p:cNvPr id="15" name="Picture 14">
            <a:extLst>
              <a:ext uri="{FF2B5EF4-FFF2-40B4-BE49-F238E27FC236}">
                <a16:creationId xmlns:a16="http://schemas.microsoft.com/office/drawing/2014/main" id="{631FB77B-6709-294F-979F-95E95B60BA9F}"/>
              </a:ext>
            </a:extLst>
          </p:cNvPr>
          <p:cNvPicPr>
            <a:picLocks noChangeAspect="1"/>
          </p:cNvPicPr>
          <p:nvPr/>
        </p:nvPicPr>
        <p:blipFill>
          <a:blip r:embed="rId4">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a:off x="9000773" y="1625259"/>
            <a:ext cx="1313589" cy="1313589"/>
          </a:xfrm>
          <a:prstGeom prst="rect">
            <a:avLst/>
          </a:prstGeom>
        </p:spPr>
      </p:pic>
      <p:pic>
        <p:nvPicPr>
          <p:cNvPr id="16" name="Picture 15">
            <a:extLst>
              <a:ext uri="{FF2B5EF4-FFF2-40B4-BE49-F238E27FC236}">
                <a16:creationId xmlns:a16="http://schemas.microsoft.com/office/drawing/2014/main" id="{0745F63E-0658-2949-96F1-55113A43A6DD}"/>
              </a:ext>
            </a:extLst>
          </p:cNvPr>
          <p:cNvPicPr>
            <a:picLocks noChangeAspect="1"/>
          </p:cNvPicPr>
          <p:nvPr/>
        </p:nvPicPr>
        <p:blipFill>
          <a:blip r:embed="rId4">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a:off x="9989382" y="1595351"/>
            <a:ext cx="1313589" cy="1313589"/>
          </a:xfrm>
          <a:prstGeom prst="rect">
            <a:avLst/>
          </a:prstGeom>
        </p:spPr>
      </p:pic>
      <p:pic>
        <p:nvPicPr>
          <p:cNvPr id="17" name="Picture 16">
            <a:extLst>
              <a:ext uri="{FF2B5EF4-FFF2-40B4-BE49-F238E27FC236}">
                <a16:creationId xmlns:a16="http://schemas.microsoft.com/office/drawing/2014/main" id="{2B7138DF-00F1-984F-84F9-DFF83365421B}"/>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1562775" y="1516264"/>
            <a:ext cx="1103972" cy="1259299"/>
          </a:xfrm>
          <a:prstGeom prst="rect">
            <a:avLst/>
          </a:prstGeom>
        </p:spPr>
      </p:pic>
      <p:pic>
        <p:nvPicPr>
          <p:cNvPr id="18" name="Picture 17">
            <a:extLst>
              <a:ext uri="{FF2B5EF4-FFF2-40B4-BE49-F238E27FC236}">
                <a16:creationId xmlns:a16="http://schemas.microsoft.com/office/drawing/2014/main" id="{844C25D8-ED17-B947-899E-107F2AEFDC47}"/>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2762321" y="2459116"/>
            <a:ext cx="1103972" cy="1259299"/>
          </a:xfrm>
          <a:prstGeom prst="rect">
            <a:avLst/>
          </a:prstGeom>
        </p:spPr>
      </p:pic>
      <p:cxnSp>
        <p:nvCxnSpPr>
          <p:cNvPr id="19" name="Straight Connector 18">
            <a:extLst>
              <a:ext uri="{FF2B5EF4-FFF2-40B4-BE49-F238E27FC236}">
                <a16:creationId xmlns:a16="http://schemas.microsoft.com/office/drawing/2014/main" id="{C99D03A0-3B4F-314B-8A17-2CC1E6F40A24}"/>
              </a:ext>
            </a:extLst>
          </p:cNvPr>
          <p:cNvCxnSpPr>
            <a:cxnSpLocks/>
          </p:cNvCxnSpPr>
          <p:nvPr/>
        </p:nvCxnSpPr>
        <p:spPr>
          <a:xfrm>
            <a:off x="3866293" y="2105246"/>
            <a:ext cx="425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72321B-F61D-7C4D-8DAB-51660EE6882E}"/>
              </a:ext>
            </a:extLst>
          </p:cNvPr>
          <p:cNvCxnSpPr>
            <a:cxnSpLocks/>
          </p:cNvCxnSpPr>
          <p:nvPr/>
        </p:nvCxnSpPr>
        <p:spPr>
          <a:xfrm>
            <a:off x="6425752" y="2101264"/>
            <a:ext cx="579781" cy="39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Table 25">
            <a:extLst>
              <a:ext uri="{FF2B5EF4-FFF2-40B4-BE49-F238E27FC236}">
                <a16:creationId xmlns:a16="http://schemas.microsoft.com/office/drawing/2014/main" id="{C0C46DFA-B466-9C4E-9BE1-91F94550E87C}"/>
              </a:ext>
            </a:extLst>
          </p:cNvPr>
          <p:cNvGraphicFramePr>
            <a:graphicFrameLocks noGrp="1"/>
          </p:cNvGraphicFramePr>
          <p:nvPr>
            <p:extLst>
              <p:ext uri="{D42A27DB-BD31-4B8C-83A1-F6EECF244321}">
                <p14:modId xmlns:p14="http://schemas.microsoft.com/office/powerpoint/2010/main" val="690175884"/>
              </p:ext>
            </p:extLst>
          </p:nvPr>
        </p:nvGraphicFramePr>
        <p:xfrm>
          <a:off x="408562" y="4098175"/>
          <a:ext cx="11245174" cy="2194560"/>
        </p:xfrm>
        <a:graphic>
          <a:graphicData uri="http://schemas.openxmlformats.org/drawingml/2006/table">
            <a:tbl>
              <a:tblPr firstRow="1" bandRow="1">
                <a:tableStyleId>{7E9639D4-E3E2-4D34-9284-5A2195B3D0D7}</a:tableStyleId>
              </a:tblPr>
              <a:tblGrid>
                <a:gridCol w="5622587">
                  <a:extLst>
                    <a:ext uri="{9D8B030D-6E8A-4147-A177-3AD203B41FA5}">
                      <a16:colId xmlns:a16="http://schemas.microsoft.com/office/drawing/2014/main" val="747176768"/>
                    </a:ext>
                  </a:extLst>
                </a:gridCol>
                <a:gridCol w="5622587">
                  <a:extLst>
                    <a:ext uri="{9D8B030D-6E8A-4147-A177-3AD203B41FA5}">
                      <a16:colId xmlns:a16="http://schemas.microsoft.com/office/drawing/2014/main" val="3986843200"/>
                    </a:ext>
                  </a:extLst>
                </a:gridCol>
              </a:tblGrid>
              <a:tr h="370840">
                <a:tc>
                  <a:txBody>
                    <a:bodyPr/>
                    <a:lstStyle/>
                    <a:p>
                      <a:pPr algn="ctr"/>
                      <a:r>
                        <a:rPr lang="en-US" sz="2200" b="0" dirty="0">
                          <a:solidFill>
                            <a:schemeClr val="bg1"/>
                          </a:solidFill>
                        </a:rPr>
                        <a:t>Potential issue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200" b="0" dirty="0">
                          <a:solidFill>
                            <a:schemeClr val="bg1"/>
                          </a:solidFill>
                        </a:rPr>
                        <a:t>Fraud detection strategy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91148603"/>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Unbundling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Phantom billing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Excessive/unnecessary services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err="1"/>
                        <a:t>Upcoding</a:t>
                      </a:r>
                      <a:endParaRPr lang="en-US" sz="2200" dirty="0"/>
                    </a:p>
                    <a:p>
                      <a:pPr marL="342900" indent="-342900">
                        <a:buFont typeface="Arial" panose="020B0604020202020204" pitchFamily="34" charset="0"/>
                        <a:buChar char="•"/>
                      </a:pP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Average cost per diagnosis, or drug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 of charges per diagnosis, or drug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 of visits in a week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20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8027360"/>
                  </a:ext>
                </a:extLst>
              </a:tr>
            </a:tbl>
          </a:graphicData>
        </a:graphic>
      </p:graphicFrame>
      <p:pic>
        <p:nvPicPr>
          <p:cNvPr id="27" name="Picture 26">
            <a:extLst>
              <a:ext uri="{FF2B5EF4-FFF2-40B4-BE49-F238E27FC236}">
                <a16:creationId xmlns:a16="http://schemas.microsoft.com/office/drawing/2014/main" id="{05D06FAA-3674-1341-8F79-56F31C1C4FD0}"/>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1523261" y="2437897"/>
            <a:ext cx="1103972" cy="1259299"/>
          </a:xfrm>
          <a:prstGeom prst="rect">
            <a:avLst/>
          </a:prstGeom>
        </p:spPr>
      </p:pic>
      <p:pic>
        <p:nvPicPr>
          <p:cNvPr id="28" name="Picture 27">
            <a:extLst>
              <a:ext uri="{FF2B5EF4-FFF2-40B4-BE49-F238E27FC236}">
                <a16:creationId xmlns:a16="http://schemas.microsoft.com/office/drawing/2014/main" id="{A863D89E-5304-A945-BB86-1CC31E7D5EC0}"/>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Photocopy/>
                    </a14:imgEffect>
                  </a14:imgLayer>
                </a14:imgProps>
              </a:ext>
            </a:extLst>
          </a:blip>
          <a:srcRect l="-1" t="-15186" r="-18317" b="-2"/>
          <a:stretch/>
        </p:blipFill>
        <p:spPr>
          <a:xfrm>
            <a:off x="4569925" y="2459116"/>
            <a:ext cx="1002312" cy="975803"/>
          </a:xfrm>
          <a:prstGeom prst="rect">
            <a:avLst/>
          </a:prstGeom>
        </p:spPr>
      </p:pic>
      <p:pic>
        <p:nvPicPr>
          <p:cNvPr id="29" name="Picture 28">
            <a:extLst>
              <a:ext uri="{FF2B5EF4-FFF2-40B4-BE49-F238E27FC236}">
                <a16:creationId xmlns:a16="http://schemas.microsoft.com/office/drawing/2014/main" id="{5BCB9858-04CF-1E4D-B69E-D62B25503474}"/>
              </a:ext>
            </a:extLst>
          </p:cNvPr>
          <p:cNvPicPr>
            <a:picLocks noChangeAspect="1"/>
          </p:cNvPicPr>
          <p:nvPr/>
        </p:nvPicPr>
        <p:blipFill>
          <a:blip r:embed="rId4">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a:off x="7662327" y="2196764"/>
            <a:ext cx="1313589" cy="1313589"/>
          </a:xfrm>
          <a:prstGeom prst="rect">
            <a:avLst/>
          </a:prstGeom>
        </p:spPr>
      </p:pic>
      <p:pic>
        <p:nvPicPr>
          <p:cNvPr id="30" name="Picture 29">
            <a:extLst>
              <a:ext uri="{FF2B5EF4-FFF2-40B4-BE49-F238E27FC236}">
                <a16:creationId xmlns:a16="http://schemas.microsoft.com/office/drawing/2014/main" id="{1503727C-FFFA-6B49-A571-DE109C72639F}"/>
              </a:ext>
            </a:extLst>
          </p:cNvPr>
          <p:cNvPicPr>
            <a:picLocks noChangeAspect="1"/>
          </p:cNvPicPr>
          <p:nvPr/>
        </p:nvPicPr>
        <p:blipFill>
          <a:blip r:embed="rId4">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a:off x="8659947" y="2196763"/>
            <a:ext cx="1313589" cy="1313589"/>
          </a:xfrm>
          <a:prstGeom prst="rect">
            <a:avLst/>
          </a:prstGeom>
        </p:spPr>
      </p:pic>
      <p:pic>
        <p:nvPicPr>
          <p:cNvPr id="31" name="Picture 30">
            <a:extLst>
              <a:ext uri="{FF2B5EF4-FFF2-40B4-BE49-F238E27FC236}">
                <a16:creationId xmlns:a16="http://schemas.microsoft.com/office/drawing/2014/main" id="{97E7B9F5-9DE6-3E41-A511-61142B53911D}"/>
              </a:ext>
            </a:extLst>
          </p:cNvPr>
          <p:cNvPicPr>
            <a:picLocks noChangeAspect="1"/>
          </p:cNvPicPr>
          <p:nvPr/>
        </p:nvPicPr>
        <p:blipFill>
          <a:blip r:embed="rId4">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a:off x="9657567" y="2204922"/>
            <a:ext cx="1313589" cy="1313589"/>
          </a:xfrm>
          <a:prstGeom prst="rect">
            <a:avLst/>
          </a:prstGeom>
        </p:spPr>
      </p:pic>
      <p:pic>
        <p:nvPicPr>
          <p:cNvPr id="32" name="Picture 31">
            <a:extLst>
              <a:ext uri="{FF2B5EF4-FFF2-40B4-BE49-F238E27FC236}">
                <a16:creationId xmlns:a16="http://schemas.microsoft.com/office/drawing/2014/main" id="{0916EE06-A9FE-6045-AB64-9B21BA1D7DB4}"/>
              </a:ext>
            </a:extLst>
          </p:cNvPr>
          <p:cNvPicPr>
            <a:picLocks noChangeAspect="1"/>
          </p:cNvPicPr>
          <p:nvPr/>
        </p:nvPicPr>
        <p:blipFill>
          <a:blip r:embed="rId4">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a:off x="10646176" y="2175014"/>
            <a:ext cx="1313589" cy="1313589"/>
          </a:xfrm>
          <a:prstGeom prst="rect">
            <a:avLst/>
          </a:prstGeom>
        </p:spPr>
      </p:pic>
      <p:pic>
        <p:nvPicPr>
          <p:cNvPr id="33" name="Picture 32">
            <a:extLst>
              <a:ext uri="{FF2B5EF4-FFF2-40B4-BE49-F238E27FC236}">
                <a16:creationId xmlns:a16="http://schemas.microsoft.com/office/drawing/2014/main" id="{8294890B-D2C7-B448-B399-E7D7D98FC9C3}"/>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Photocopy/>
                    </a14:imgEffect>
                  </a14:imgLayer>
                </a14:imgProps>
              </a:ext>
            </a:extLst>
          </a:blip>
          <a:srcRect l="-1" t="-15186" r="-18317" b="-2"/>
          <a:stretch/>
        </p:blipFill>
        <p:spPr>
          <a:xfrm>
            <a:off x="5171297" y="1483313"/>
            <a:ext cx="1002312" cy="975803"/>
          </a:xfrm>
          <a:prstGeom prst="rect">
            <a:avLst/>
          </a:prstGeom>
        </p:spPr>
      </p:pic>
      <p:pic>
        <p:nvPicPr>
          <p:cNvPr id="34" name="Picture 33">
            <a:extLst>
              <a:ext uri="{FF2B5EF4-FFF2-40B4-BE49-F238E27FC236}">
                <a16:creationId xmlns:a16="http://schemas.microsoft.com/office/drawing/2014/main" id="{2A2D7998-C469-F34D-8B62-C649B4CBCD28}"/>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Photocopy/>
                    </a14:imgEffect>
                  </a14:imgLayer>
                </a14:imgProps>
              </a:ext>
            </a:extLst>
          </a:blip>
          <a:srcRect l="-1" t="-15186" r="-18317" b="-2"/>
          <a:stretch/>
        </p:blipFill>
        <p:spPr>
          <a:xfrm>
            <a:off x="5614970" y="2433981"/>
            <a:ext cx="1002312" cy="975803"/>
          </a:xfrm>
          <a:prstGeom prst="rect">
            <a:avLst/>
          </a:prstGeom>
        </p:spPr>
      </p:pic>
    </p:spTree>
    <p:extLst>
      <p:ext uri="{BB962C8B-B14F-4D97-AF65-F5344CB8AC3E}">
        <p14:creationId xmlns:p14="http://schemas.microsoft.com/office/powerpoint/2010/main" val="11373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EB51C-3D11-FE45-BEB7-D321253B1B55}"/>
              </a:ext>
            </a:extLst>
          </p:cNvPr>
          <p:cNvSpPr>
            <a:spLocks noGrp="1"/>
          </p:cNvSpPr>
          <p:nvPr>
            <p:ph type="title"/>
          </p:nvPr>
        </p:nvSpPr>
        <p:spPr>
          <a:xfrm>
            <a:off x="0" y="127000"/>
            <a:ext cx="12192000" cy="1097280"/>
          </a:xfrm>
        </p:spPr>
        <p:txBody>
          <a:bodyPr/>
          <a:lstStyle/>
          <a:p>
            <a:pPr algn="ctr"/>
            <a:r>
              <a:rPr lang="en-US" dirty="0"/>
              <a:t>Level 5: Multiple parties, criminal conspiracies</a:t>
            </a:r>
          </a:p>
        </p:txBody>
      </p:sp>
      <p:pic>
        <p:nvPicPr>
          <p:cNvPr id="17" name="Picture 16">
            <a:extLst>
              <a:ext uri="{FF2B5EF4-FFF2-40B4-BE49-F238E27FC236}">
                <a16:creationId xmlns:a16="http://schemas.microsoft.com/office/drawing/2014/main" id="{C9300263-F304-414B-832F-665A73148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659" y="1645658"/>
            <a:ext cx="9100149" cy="4891329"/>
          </a:xfrm>
          <a:prstGeom prst="rect">
            <a:avLst/>
          </a:prstGeom>
        </p:spPr>
      </p:pic>
      <p:sp>
        <p:nvSpPr>
          <p:cNvPr id="18" name="TextBox 17">
            <a:extLst>
              <a:ext uri="{FF2B5EF4-FFF2-40B4-BE49-F238E27FC236}">
                <a16:creationId xmlns:a16="http://schemas.microsoft.com/office/drawing/2014/main" id="{D8D4254E-D1A7-5E44-AC15-C56DC6192D42}"/>
              </a:ext>
            </a:extLst>
          </p:cNvPr>
          <p:cNvSpPr txBox="1"/>
          <p:nvPr/>
        </p:nvSpPr>
        <p:spPr>
          <a:xfrm>
            <a:off x="9221821" y="4091322"/>
            <a:ext cx="2678349" cy="1569660"/>
          </a:xfrm>
          <a:prstGeom prst="rect">
            <a:avLst/>
          </a:prstGeom>
          <a:noFill/>
        </p:spPr>
        <p:txBody>
          <a:bodyPr wrap="square" rtlCol="0">
            <a:spAutoFit/>
          </a:bodyPr>
          <a:lstStyle/>
          <a:p>
            <a:pPr algn="ctr"/>
            <a:r>
              <a:rPr lang="en-US" sz="2400" dirty="0"/>
              <a:t>Use graph database (such as Neo4j) to detect the fraud ring</a:t>
            </a:r>
          </a:p>
        </p:txBody>
      </p:sp>
    </p:spTree>
    <p:extLst>
      <p:ext uri="{BB962C8B-B14F-4D97-AF65-F5344CB8AC3E}">
        <p14:creationId xmlns:p14="http://schemas.microsoft.com/office/powerpoint/2010/main" val="386059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C56C7-8232-E345-8F50-B86941CD2406}"/>
              </a:ext>
            </a:extLst>
          </p:cNvPr>
          <p:cNvSpPr>
            <a:spLocks noGrp="1"/>
          </p:cNvSpPr>
          <p:nvPr>
            <p:ph type="title"/>
          </p:nvPr>
        </p:nvSpPr>
        <p:spPr/>
        <p:txBody>
          <a:bodyPr/>
          <a:lstStyle/>
          <a:p>
            <a:r>
              <a:rPr lang="en-US" dirty="0"/>
              <a:t>Most physicians work ethically, but…</a:t>
            </a:r>
          </a:p>
        </p:txBody>
      </p:sp>
      <p:sp>
        <p:nvSpPr>
          <p:cNvPr id="3" name="Content Placeholder 2">
            <a:extLst>
              <a:ext uri="{FF2B5EF4-FFF2-40B4-BE49-F238E27FC236}">
                <a16:creationId xmlns:a16="http://schemas.microsoft.com/office/drawing/2014/main" id="{74503BDD-1B2B-1541-BA89-78139C9B9BB5}"/>
              </a:ext>
            </a:extLst>
          </p:cNvPr>
          <p:cNvSpPr>
            <a:spLocks noGrp="1"/>
          </p:cNvSpPr>
          <p:nvPr>
            <p:ph idx="1"/>
          </p:nvPr>
        </p:nvSpPr>
        <p:spPr>
          <a:xfrm>
            <a:off x="1066799" y="1714499"/>
            <a:ext cx="10737273" cy="4902431"/>
          </a:xfrm>
        </p:spPr>
        <p:txBody>
          <a:bodyPr>
            <a:normAutofit/>
          </a:bodyPr>
          <a:lstStyle/>
          <a:p>
            <a:pPr marL="0" indent="0">
              <a:buNone/>
            </a:pPr>
            <a:r>
              <a:rPr lang="en-US" sz="2800" dirty="0"/>
              <a:t>The U.S. department of health and human services in a </a:t>
            </a:r>
            <a:r>
              <a:rPr lang="en-US" sz="2800" dirty="0" err="1"/>
              <a:t>phemphlet</a:t>
            </a:r>
            <a:r>
              <a:rPr lang="en-US" sz="2800" dirty="0"/>
              <a:t> </a:t>
            </a:r>
            <a:r>
              <a:rPr lang="en-US" sz="2800" u="sng" dirty="0">
                <a:hlinkClick r:id="rId2"/>
              </a:rPr>
              <a:t>Avoiding Medicare Fraud and Abuse: A Roadmap for Physicians</a:t>
            </a:r>
            <a:r>
              <a:rPr lang="en-US" sz="2800" dirty="0"/>
              <a:t> states "most physicians strive to work ethically, render high-quality medical care to their patients, and submit proper claims for payment," yet "the presence of some dishonest health care providers who exploit the health care system for illegal personal gain has created the need for laws that combat fraud and abuse and ensure appropriate quality medical care."</a:t>
            </a:r>
          </a:p>
        </p:txBody>
      </p:sp>
    </p:spTree>
    <p:extLst>
      <p:ext uri="{BB962C8B-B14F-4D97-AF65-F5344CB8AC3E}">
        <p14:creationId xmlns:p14="http://schemas.microsoft.com/office/powerpoint/2010/main" val="156300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9F763-F3C5-DE4D-B8C9-600940AC0548}"/>
              </a:ext>
            </a:extLst>
          </p:cNvPr>
          <p:cNvSpPr>
            <a:spLocks noGrp="1"/>
          </p:cNvSpPr>
          <p:nvPr>
            <p:ph type="title"/>
          </p:nvPr>
        </p:nvSpPr>
        <p:spPr/>
        <p:txBody>
          <a:bodyPr>
            <a:normAutofit/>
          </a:bodyPr>
          <a:lstStyle/>
          <a:p>
            <a:r>
              <a:rPr lang="en-US" dirty="0"/>
              <a:t>Improving Fraud and Abuse Detection in General Physician Claims</a:t>
            </a:r>
          </a:p>
        </p:txBody>
      </p:sp>
      <p:sp>
        <p:nvSpPr>
          <p:cNvPr id="3" name="Content Placeholder 2">
            <a:extLst>
              <a:ext uri="{FF2B5EF4-FFF2-40B4-BE49-F238E27FC236}">
                <a16:creationId xmlns:a16="http://schemas.microsoft.com/office/drawing/2014/main" id="{8D282852-DD3B-6E4C-9804-0C193E4F86F4}"/>
              </a:ext>
            </a:extLst>
          </p:cNvPr>
          <p:cNvSpPr>
            <a:spLocks noGrp="1"/>
          </p:cNvSpPr>
          <p:nvPr>
            <p:ph idx="1"/>
          </p:nvPr>
        </p:nvSpPr>
        <p:spPr>
          <a:xfrm>
            <a:off x="1066800" y="1714500"/>
            <a:ext cx="10058400" cy="1643842"/>
          </a:xfrm>
        </p:spPr>
        <p:txBody>
          <a:bodyPr>
            <a:normAutofit/>
          </a:bodyPr>
          <a:lstStyle/>
          <a:p>
            <a:r>
              <a:rPr lang="en-US" dirty="0" err="1"/>
              <a:t>Joudaki</a:t>
            </a:r>
            <a:r>
              <a:rPr lang="en-US" dirty="0"/>
              <a:t> et al. (2015). </a:t>
            </a:r>
          </a:p>
        </p:txBody>
      </p:sp>
      <p:sp>
        <p:nvSpPr>
          <p:cNvPr id="4" name="Right Arrow Callout 3">
            <a:extLst>
              <a:ext uri="{FF2B5EF4-FFF2-40B4-BE49-F238E27FC236}">
                <a16:creationId xmlns:a16="http://schemas.microsoft.com/office/drawing/2014/main" id="{1597574C-A6E3-ED49-A2A2-87AC3279FBDC}"/>
              </a:ext>
            </a:extLst>
          </p:cNvPr>
          <p:cNvSpPr/>
          <p:nvPr/>
        </p:nvSpPr>
        <p:spPr>
          <a:xfrm>
            <a:off x="598522" y="3790604"/>
            <a:ext cx="2784764" cy="1629294"/>
          </a:xfrm>
          <a:prstGeom prst="rightArrowCallout">
            <a:avLst>
              <a:gd name="adj1" fmla="val 25000"/>
              <a:gd name="adj2" fmla="val 25000"/>
              <a:gd name="adj3" fmla="val 25000"/>
              <a:gd name="adj4" fmla="val 740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Features per physician</a:t>
            </a:r>
          </a:p>
        </p:txBody>
      </p:sp>
      <p:sp>
        <p:nvSpPr>
          <p:cNvPr id="5" name="Right Arrow Callout 4">
            <a:extLst>
              <a:ext uri="{FF2B5EF4-FFF2-40B4-BE49-F238E27FC236}">
                <a16:creationId xmlns:a16="http://schemas.microsoft.com/office/drawing/2014/main" id="{6E45E227-1642-1C45-9DB4-D9451613F160}"/>
              </a:ext>
            </a:extLst>
          </p:cNvPr>
          <p:cNvSpPr/>
          <p:nvPr/>
        </p:nvSpPr>
        <p:spPr>
          <a:xfrm>
            <a:off x="3372200" y="3790604"/>
            <a:ext cx="2784764" cy="1629294"/>
          </a:xfrm>
          <a:prstGeom prst="rightArrowCallout">
            <a:avLst>
              <a:gd name="adj1" fmla="val 25000"/>
              <a:gd name="adj2" fmla="val 25000"/>
              <a:gd name="adj3" fmla="val 25000"/>
              <a:gd name="adj4" fmla="val 745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Standardization using Z scores</a:t>
            </a:r>
          </a:p>
        </p:txBody>
      </p:sp>
      <p:sp>
        <p:nvSpPr>
          <p:cNvPr id="6" name="Right Arrow Callout 5">
            <a:extLst>
              <a:ext uri="{FF2B5EF4-FFF2-40B4-BE49-F238E27FC236}">
                <a16:creationId xmlns:a16="http://schemas.microsoft.com/office/drawing/2014/main" id="{A44BD738-50D9-5840-9DCA-9B9DDBEDCF8F}"/>
              </a:ext>
            </a:extLst>
          </p:cNvPr>
          <p:cNvSpPr/>
          <p:nvPr/>
        </p:nvSpPr>
        <p:spPr>
          <a:xfrm>
            <a:off x="6162503" y="3790604"/>
            <a:ext cx="2784764" cy="1629294"/>
          </a:xfrm>
          <a:prstGeom prst="rightArrowCallout">
            <a:avLst>
              <a:gd name="adj1" fmla="val 25000"/>
              <a:gd name="adj2" fmla="val 25000"/>
              <a:gd name="adj3" fmla="val 25000"/>
              <a:gd name="adj4" fmla="val 745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Hierarchical clustering</a:t>
            </a:r>
          </a:p>
        </p:txBody>
      </p:sp>
      <p:sp>
        <p:nvSpPr>
          <p:cNvPr id="7" name="Right Arrow Callout 6">
            <a:extLst>
              <a:ext uri="{FF2B5EF4-FFF2-40B4-BE49-F238E27FC236}">
                <a16:creationId xmlns:a16="http://schemas.microsoft.com/office/drawing/2014/main" id="{C4A4A2BF-4DBD-AA42-9802-C2C00727CF95}"/>
              </a:ext>
            </a:extLst>
          </p:cNvPr>
          <p:cNvSpPr/>
          <p:nvPr/>
        </p:nvSpPr>
        <p:spPr>
          <a:xfrm>
            <a:off x="8969441" y="3790604"/>
            <a:ext cx="2784764" cy="1629294"/>
          </a:xfrm>
          <a:prstGeom prst="rightArrowCallout">
            <a:avLst>
              <a:gd name="adj1" fmla="val 25000"/>
              <a:gd name="adj2" fmla="val 25000"/>
              <a:gd name="adj3" fmla="val 25000"/>
              <a:gd name="adj4" fmla="val 740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Determine clusters until satisfactory</a:t>
            </a:r>
          </a:p>
        </p:txBody>
      </p:sp>
    </p:spTree>
    <p:extLst>
      <p:ext uri="{BB962C8B-B14F-4D97-AF65-F5344CB8AC3E}">
        <p14:creationId xmlns:p14="http://schemas.microsoft.com/office/powerpoint/2010/main" val="14443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A020B-A3C5-054A-97A7-3B6770C55C13}"/>
              </a:ext>
            </a:extLst>
          </p:cNvPr>
          <p:cNvSpPr>
            <a:spLocks noGrp="1"/>
          </p:cNvSpPr>
          <p:nvPr>
            <p:ph type="title"/>
          </p:nvPr>
        </p:nvSpPr>
        <p:spPr/>
        <p:txBody>
          <a:bodyPr>
            <a:normAutofit/>
          </a:bodyPr>
          <a:lstStyle/>
          <a:p>
            <a:r>
              <a:rPr lang="en-US" dirty="0"/>
              <a:t>Features for Abuse &amp; Waste</a:t>
            </a:r>
          </a:p>
        </p:txBody>
      </p:sp>
      <p:graphicFrame>
        <p:nvGraphicFramePr>
          <p:cNvPr id="4" name="Table 3">
            <a:extLst>
              <a:ext uri="{FF2B5EF4-FFF2-40B4-BE49-F238E27FC236}">
                <a16:creationId xmlns:a16="http://schemas.microsoft.com/office/drawing/2014/main" id="{EAD1F992-8EE3-DE47-86C6-54DE4DB91676}"/>
              </a:ext>
            </a:extLst>
          </p:cNvPr>
          <p:cNvGraphicFramePr>
            <a:graphicFrameLocks noGrp="1"/>
          </p:cNvGraphicFramePr>
          <p:nvPr>
            <p:extLst>
              <p:ext uri="{D42A27DB-BD31-4B8C-83A1-F6EECF244321}">
                <p14:modId xmlns:p14="http://schemas.microsoft.com/office/powerpoint/2010/main" val="961205673"/>
              </p:ext>
            </p:extLst>
          </p:nvPr>
        </p:nvGraphicFramePr>
        <p:xfrm>
          <a:off x="536578" y="2368438"/>
          <a:ext cx="11118844" cy="4265120"/>
        </p:xfrm>
        <a:graphic>
          <a:graphicData uri="http://schemas.openxmlformats.org/drawingml/2006/table">
            <a:tbl>
              <a:tblPr>
                <a:tableStyleId>{69012ECD-51FC-41F1-AA8D-1B2483CD663E}</a:tableStyleId>
              </a:tblPr>
              <a:tblGrid>
                <a:gridCol w="7527746">
                  <a:extLst>
                    <a:ext uri="{9D8B030D-6E8A-4147-A177-3AD203B41FA5}">
                      <a16:colId xmlns:a16="http://schemas.microsoft.com/office/drawing/2014/main" val="1811326627"/>
                    </a:ext>
                  </a:extLst>
                </a:gridCol>
                <a:gridCol w="897775">
                  <a:extLst>
                    <a:ext uri="{9D8B030D-6E8A-4147-A177-3AD203B41FA5}">
                      <a16:colId xmlns:a16="http://schemas.microsoft.com/office/drawing/2014/main" val="781511588"/>
                    </a:ext>
                  </a:extLst>
                </a:gridCol>
                <a:gridCol w="980902">
                  <a:extLst>
                    <a:ext uri="{9D8B030D-6E8A-4147-A177-3AD203B41FA5}">
                      <a16:colId xmlns:a16="http://schemas.microsoft.com/office/drawing/2014/main" val="930398576"/>
                    </a:ext>
                  </a:extLst>
                </a:gridCol>
                <a:gridCol w="831272">
                  <a:extLst>
                    <a:ext uri="{9D8B030D-6E8A-4147-A177-3AD203B41FA5}">
                      <a16:colId xmlns:a16="http://schemas.microsoft.com/office/drawing/2014/main" val="3760301684"/>
                    </a:ext>
                  </a:extLst>
                </a:gridCol>
                <a:gridCol w="881149">
                  <a:extLst>
                    <a:ext uri="{9D8B030D-6E8A-4147-A177-3AD203B41FA5}">
                      <a16:colId xmlns:a16="http://schemas.microsoft.com/office/drawing/2014/main" val="2613585425"/>
                    </a:ext>
                  </a:extLst>
                </a:gridCol>
              </a:tblGrid>
              <a:tr h="426512">
                <a:tc>
                  <a:txBody>
                    <a:bodyPr/>
                    <a:lstStyle/>
                    <a:p>
                      <a:pPr algn="ctr" fontAlgn="b"/>
                      <a:r>
                        <a:rPr lang="en-US" sz="2000" u="none" strike="noStrike" dirty="0">
                          <a:effectLst/>
                        </a:rPr>
                        <a:t>Indicator</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Mean</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SD</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Mean</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SD</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082031"/>
                  </a:ext>
                </a:extLst>
              </a:tr>
              <a:tr h="426512">
                <a:tc>
                  <a:txBody>
                    <a:bodyPr/>
                    <a:lstStyle/>
                    <a:p>
                      <a:pPr algn="l" fontAlgn="b"/>
                      <a:r>
                        <a:rPr lang="en-US" sz="2000" u="none" strike="noStrike" dirty="0">
                          <a:effectLst/>
                        </a:rPr>
                        <a:t>% of the patients that they were visited more than once in a month</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effectLst/>
                        </a:rPr>
                        <a:t>16.2</a:t>
                      </a:r>
                      <a:endParaRPr lang="en-US" sz="20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5.5</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21.7</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11.2</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6973869"/>
                  </a:ext>
                </a:extLst>
              </a:tr>
              <a:tr h="426512">
                <a:tc>
                  <a:txBody>
                    <a:bodyPr/>
                    <a:lstStyle/>
                    <a:p>
                      <a:pPr algn="l" fontAlgn="b"/>
                      <a:r>
                        <a:rPr lang="en-US" sz="2000" u="none" strike="noStrike" dirty="0">
                          <a:effectLst/>
                        </a:rPr>
                        <a:t>The average of the prescript drug items in a claim</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3.5</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0.6</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4.7</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0.6</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304732"/>
                  </a:ext>
                </a:extLst>
              </a:tr>
              <a:tr h="426512">
                <a:tc>
                  <a:txBody>
                    <a:bodyPr/>
                    <a:lstStyle/>
                    <a:p>
                      <a:pPr algn="l" fontAlgn="b"/>
                      <a:r>
                        <a:rPr lang="en-US" sz="2000" u="none" strike="noStrike" dirty="0">
                          <a:effectLst/>
                        </a:rPr>
                        <a:t>The average cost of a drug prescription claim</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23,827</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5,398</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29,668</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5,662</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7497452"/>
                  </a:ext>
                </a:extLst>
              </a:tr>
              <a:tr h="426512">
                <a:tc>
                  <a:txBody>
                    <a:bodyPr/>
                    <a:lstStyle/>
                    <a:p>
                      <a:pPr algn="l" fontAlgn="b"/>
                      <a:r>
                        <a:rPr lang="en-US" sz="2000" u="none" strike="noStrike" dirty="0">
                          <a:effectLst/>
                        </a:rPr>
                        <a:t>The ratio of the 5 expensive antibiotic prescription to all claims</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0.3</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0.1</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0.4</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0.2</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6918614"/>
                  </a:ext>
                </a:extLst>
              </a:tr>
              <a:tr h="426512">
                <a:tc>
                  <a:txBody>
                    <a:bodyPr/>
                    <a:lstStyle/>
                    <a:p>
                      <a:pPr algn="l" fontAlgn="b"/>
                      <a:r>
                        <a:rPr lang="en-US" sz="2000" u="none" strike="noStrike" dirty="0">
                          <a:effectLst/>
                        </a:rPr>
                        <a:t>The ratio of injection prescription to all physician claim</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0.8</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0.3</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1.5</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0.4</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866808"/>
                  </a:ext>
                </a:extLst>
              </a:tr>
              <a:tr h="426512">
                <a:tc>
                  <a:txBody>
                    <a:bodyPr/>
                    <a:lstStyle/>
                    <a:p>
                      <a:pPr algn="l" fontAlgn="b"/>
                      <a:r>
                        <a:rPr lang="en-US" sz="2000" u="none" strike="noStrike" dirty="0">
                          <a:effectLst/>
                        </a:rPr>
                        <a:t>The ratio of total injection prescription to all physician claim</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1.6</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0.7</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2.9</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0.8</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6731521"/>
                  </a:ext>
                </a:extLst>
              </a:tr>
              <a:tr h="426512">
                <a:tc>
                  <a:txBody>
                    <a:bodyPr/>
                    <a:lstStyle/>
                    <a:p>
                      <a:pPr algn="l" fontAlgn="b"/>
                      <a:r>
                        <a:rPr lang="en-US" sz="2000" u="none" strike="noStrike" dirty="0">
                          <a:effectLst/>
                        </a:rPr>
                        <a:t>The ratio of total prescript antibiotic to all physician claims</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0.7</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0.2</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1.1</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0.2</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838372"/>
                  </a:ext>
                </a:extLst>
              </a:tr>
              <a:tr h="426512">
                <a:tc>
                  <a:txBody>
                    <a:bodyPr/>
                    <a:lstStyle/>
                    <a:p>
                      <a:pPr algn="l" fontAlgn="b"/>
                      <a:r>
                        <a:rPr lang="en-US" sz="2000" u="none" strike="noStrike" dirty="0">
                          <a:effectLst/>
                        </a:rPr>
                        <a:t>The ratio of injected antibiotic to physician claim</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0.2</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0.1</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0.4</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0.2</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7222101"/>
                  </a:ext>
                </a:extLst>
              </a:tr>
              <a:tr h="426512">
                <a:tc>
                  <a:txBody>
                    <a:bodyPr/>
                    <a:lstStyle/>
                    <a:p>
                      <a:pPr algn="l" fontAlgn="b"/>
                      <a:r>
                        <a:rPr lang="en-US" sz="2000" u="none" strike="noStrike" dirty="0">
                          <a:effectLst/>
                        </a:rPr>
                        <a:t>The ratio of injected corticosteroid prescription to all claim</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0.3</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0.1</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0.5</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0.2</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4602724"/>
                  </a:ext>
                </a:extLst>
              </a:tr>
            </a:tbl>
          </a:graphicData>
        </a:graphic>
      </p:graphicFrame>
      <p:sp>
        <p:nvSpPr>
          <p:cNvPr id="5" name="TextBox 4">
            <a:extLst>
              <a:ext uri="{FF2B5EF4-FFF2-40B4-BE49-F238E27FC236}">
                <a16:creationId xmlns:a16="http://schemas.microsoft.com/office/drawing/2014/main" id="{F6908D01-1CA5-5345-9EFA-9A38E2B6A896}"/>
              </a:ext>
            </a:extLst>
          </p:cNvPr>
          <p:cNvSpPr txBox="1"/>
          <p:nvPr/>
        </p:nvSpPr>
        <p:spPr>
          <a:xfrm>
            <a:off x="7813956" y="1501389"/>
            <a:ext cx="2194560" cy="646331"/>
          </a:xfrm>
          <a:prstGeom prst="rect">
            <a:avLst/>
          </a:prstGeom>
          <a:noFill/>
        </p:spPr>
        <p:txBody>
          <a:bodyPr wrap="square" rtlCol="0">
            <a:spAutoFit/>
          </a:bodyPr>
          <a:lstStyle/>
          <a:p>
            <a:pPr algn="ctr"/>
            <a:r>
              <a:rPr lang="en-US" dirty="0"/>
              <a:t>Cluster 1 – 46%</a:t>
            </a:r>
          </a:p>
          <a:p>
            <a:pPr algn="ctr"/>
            <a:r>
              <a:rPr lang="en-US" dirty="0"/>
              <a:t>(75 Physicians)</a:t>
            </a:r>
          </a:p>
        </p:txBody>
      </p:sp>
      <p:sp>
        <p:nvSpPr>
          <p:cNvPr id="6" name="TextBox 5">
            <a:extLst>
              <a:ext uri="{FF2B5EF4-FFF2-40B4-BE49-F238E27FC236}">
                <a16:creationId xmlns:a16="http://schemas.microsoft.com/office/drawing/2014/main" id="{D84675F2-6A4F-5648-9EFF-23EAA7A86C60}"/>
              </a:ext>
            </a:extLst>
          </p:cNvPr>
          <p:cNvSpPr txBox="1"/>
          <p:nvPr/>
        </p:nvSpPr>
        <p:spPr>
          <a:xfrm>
            <a:off x="9662155" y="1473194"/>
            <a:ext cx="2158537" cy="646331"/>
          </a:xfrm>
          <a:prstGeom prst="rect">
            <a:avLst/>
          </a:prstGeom>
          <a:noFill/>
        </p:spPr>
        <p:txBody>
          <a:bodyPr wrap="square" rtlCol="0">
            <a:spAutoFit/>
          </a:bodyPr>
          <a:lstStyle/>
          <a:p>
            <a:pPr algn="ctr"/>
            <a:r>
              <a:rPr lang="en-US" dirty="0"/>
              <a:t>Cluster 2 – 54%</a:t>
            </a:r>
          </a:p>
          <a:p>
            <a:pPr algn="ctr"/>
            <a:r>
              <a:rPr lang="en-US" dirty="0"/>
              <a:t>(89 Physicians)</a:t>
            </a:r>
          </a:p>
        </p:txBody>
      </p:sp>
    </p:spTree>
    <p:extLst>
      <p:ext uri="{BB962C8B-B14F-4D97-AF65-F5344CB8AC3E}">
        <p14:creationId xmlns:p14="http://schemas.microsoft.com/office/powerpoint/2010/main" val="37794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A7DE4-E49D-DE4A-A809-FA160C5B863E}"/>
              </a:ext>
            </a:extLst>
          </p:cNvPr>
          <p:cNvSpPr>
            <a:spLocks noGrp="1"/>
          </p:cNvSpPr>
          <p:nvPr>
            <p:ph type="title"/>
          </p:nvPr>
        </p:nvSpPr>
        <p:spPr/>
        <p:txBody>
          <a:bodyPr/>
          <a:lstStyle/>
          <a:p>
            <a:r>
              <a:rPr lang="en-US" dirty="0"/>
              <a:t>Features for Fraud Detection</a:t>
            </a:r>
          </a:p>
        </p:txBody>
      </p:sp>
      <p:graphicFrame>
        <p:nvGraphicFramePr>
          <p:cNvPr id="4" name="Table 3">
            <a:extLst>
              <a:ext uri="{FF2B5EF4-FFF2-40B4-BE49-F238E27FC236}">
                <a16:creationId xmlns:a16="http://schemas.microsoft.com/office/drawing/2014/main" id="{E0F6ED8F-DEFC-F94A-BCA7-52E04C14CB61}"/>
              </a:ext>
            </a:extLst>
          </p:cNvPr>
          <p:cNvGraphicFramePr>
            <a:graphicFrameLocks noGrp="1"/>
          </p:cNvGraphicFramePr>
          <p:nvPr>
            <p:extLst>
              <p:ext uri="{D42A27DB-BD31-4B8C-83A1-F6EECF244321}">
                <p14:modId xmlns:p14="http://schemas.microsoft.com/office/powerpoint/2010/main" val="4178447137"/>
              </p:ext>
            </p:extLst>
          </p:nvPr>
        </p:nvGraphicFramePr>
        <p:xfrm>
          <a:off x="718473" y="3383064"/>
          <a:ext cx="10686588" cy="2973190"/>
        </p:xfrm>
        <a:graphic>
          <a:graphicData uri="http://schemas.openxmlformats.org/drawingml/2006/table">
            <a:tbl>
              <a:tblPr>
                <a:tableStyleId>{69012ECD-51FC-41F1-AA8D-1B2483CD663E}</a:tableStyleId>
              </a:tblPr>
              <a:tblGrid>
                <a:gridCol w="6197716">
                  <a:extLst>
                    <a:ext uri="{9D8B030D-6E8A-4147-A177-3AD203B41FA5}">
                      <a16:colId xmlns:a16="http://schemas.microsoft.com/office/drawing/2014/main" val="580872316"/>
                    </a:ext>
                  </a:extLst>
                </a:gridCol>
                <a:gridCol w="1180407">
                  <a:extLst>
                    <a:ext uri="{9D8B030D-6E8A-4147-A177-3AD203B41FA5}">
                      <a16:colId xmlns:a16="http://schemas.microsoft.com/office/drawing/2014/main" val="1727578495"/>
                    </a:ext>
                  </a:extLst>
                </a:gridCol>
                <a:gridCol w="1163782">
                  <a:extLst>
                    <a:ext uri="{9D8B030D-6E8A-4147-A177-3AD203B41FA5}">
                      <a16:colId xmlns:a16="http://schemas.microsoft.com/office/drawing/2014/main" val="1934522724"/>
                    </a:ext>
                  </a:extLst>
                </a:gridCol>
                <a:gridCol w="1163782">
                  <a:extLst>
                    <a:ext uri="{9D8B030D-6E8A-4147-A177-3AD203B41FA5}">
                      <a16:colId xmlns:a16="http://schemas.microsoft.com/office/drawing/2014/main" val="1677516311"/>
                    </a:ext>
                  </a:extLst>
                </a:gridCol>
                <a:gridCol w="980901">
                  <a:extLst>
                    <a:ext uri="{9D8B030D-6E8A-4147-A177-3AD203B41FA5}">
                      <a16:colId xmlns:a16="http://schemas.microsoft.com/office/drawing/2014/main" val="3939084110"/>
                    </a:ext>
                  </a:extLst>
                </a:gridCol>
              </a:tblGrid>
              <a:tr h="458621">
                <a:tc>
                  <a:txBody>
                    <a:bodyPr/>
                    <a:lstStyle/>
                    <a:p>
                      <a:pPr algn="l" fontAlgn="b"/>
                      <a:r>
                        <a:rPr lang="en-US" sz="2200" u="none" strike="noStrike" dirty="0">
                          <a:effectLst/>
                        </a:rPr>
                        <a:t>Fraud detection</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Mean</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SD</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Mean</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SD</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0143750"/>
                  </a:ext>
                </a:extLst>
              </a:tr>
              <a:tr h="458621">
                <a:tc>
                  <a:txBody>
                    <a:bodyPr/>
                    <a:lstStyle/>
                    <a:p>
                      <a:pPr algn="l" fontAlgn="b"/>
                      <a:r>
                        <a:rPr lang="en-US" sz="2200" u="none" strike="noStrike" dirty="0">
                          <a:effectLst/>
                        </a:rPr>
                        <a:t>% of reduplicative patients</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30.0</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10.6</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41.9</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15.2</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5347673"/>
                  </a:ext>
                </a:extLst>
              </a:tr>
              <a:tr h="458621">
                <a:tc>
                  <a:txBody>
                    <a:bodyPr/>
                    <a:lstStyle/>
                    <a:p>
                      <a:pPr algn="l" fontAlgn="b"/>
                      <a:r>
                        <a:rPr lang="en-US" sz="2200" u="none" strike="noStrike" dirty="0">
                          <a:effectLst/>
                        </a:rPr>
                        <a:t>% of reduplicative patients-pharmacy</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22.9</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10.4</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37.6</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18.3</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8642849"/>
                  </a:ext>
                </a:extLst>
              </a:tr>
              <a:tr h="458621">
                <a:tc>
                  <a:txBody>
                    <a:bodyPr/>
                    <a:lstStyle/>
                    <a:p>
                      <a:pPr algn="l" fontAlgn="b"/>
                      <a:r>
                        <a:rPr lang="en-US" sz="2200" u="none" strike="noStrike" dirty="0">
                          <a:effectLst/>
                        </a:rPr>
                        <a:t>% of reduplicative patients-pharmacy in a month</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5.7</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3.2</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10.1</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4.9</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4597788"/>
                  </a:ext>
                </a:extLst>
              </a:tr>
              <a:tr h="458621">
                <a:tc>
                  <a:txBody>
                    <a:bodyPr/>
                    <a:lstStyle/>
                    <a:p>
                      <a:pPr algn="l" fontAlgn="b"/>
                      <a:r>
                        <a:rPr lang="en-US" sz="2200" u="none" strike="noStrike" dirty="0">
                          <a:effectLst/>
                        </a:rPr>
                        <a:t>The average cost of a drug prescription claim</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26,656</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5,902</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40,613</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4,756</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533693"/>
                  </a:ext>
                </a:extLst>
              </a:tr>
              <a:tr h="458621">
                <a:tc>
                  <a:txBody>
                    <a:bodyPr/>
                    <a:lstStyle/>
                    <a:p>
                      <a:pPr algn="l" fontAlgn="b"/>
                      <a:r>
                        <a:rPr lang="en-US" sz="2200" u="none" strike="noStrike">
                          <a:effectLst/>
                        </a:rPr>
                        <a:t>The ratio of claims referred to a high-cost pharmacy</a:t>
                      </a:r>
                      <a:endParaRPr lang="en-US" sz="2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0.1</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0.2</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4.2</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1.2</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359495"/>
                  </a:ext>
                </a:extLst>
              </a:tr>
            </a:tbl>
          </a:graphicData>
        </a:graphic>
      </p:graphicFrame>
      <p:sp>
        <p:nvSpPr>
          <p:cNvPr id="5" name="TextBox 4">
            <a:extLst>
              <a:ext uri="{FF2B5EF4-FFF2-40B4-BE49-F238E27FC236}">
                <a16:creationId xmlns:a16="http://schemas.microsoft.com/office/drawing/2014/main" id="{513BDBBC-5784-D046-A8EC-42C981B0B32A}"/>
              </a:ext>
            </a:extLst>
          </p:cNvPr>
          <p:cNvSpPr txBox="1"/>
          <p:nvPr/>
        </p:nvSpPr>
        <p:spPr>
          <a:xfrm>
            <a:off x="6966063" y="2548782"/>
            <a:ext cx="2194560" cy="646331"/>
          </a:xfrm>
          <a:prstGeom prst="rect">
            <a:avLst/>
          </a:prstGeom>
          <a:noFill/>
        </p:spPr>
        <p:txBody>
          <a:bodyPr wrap="square" rtlCol="0">
            <a:spAutoFit/>
          </a:bodyPr>
          <a:lstStyle/>
          <a:p>
            <a:pPr algn="ctr"/>
            <a:r>
              <a:rPr lang="en-US" dirty="0"/>
              <a:t>Cluster 1 – 98%</a:t>
            </a:r>
          </a:p>
          <a:p>
            <a:pPr algn="ctr"/>
            <a:r>
              <a:rPr lang="en-US" dirty="0"/>
              <a:t>(160 Physicians)</a:t>
            </a:r>
          </a:p>
        </p:txBody>
      </p:sp>
      <p:sp>
        <p:nvSpPr>
          <p:cNvPr id="6" name="TextBox 5">
            <a:extLst>
              <a:ext uri="{FF2B5EF4-FFF2-40B4-BE49-F238E27FC236}">
                <a16:creationId xmlns:a16="http://schemas.microsoft.com/office/drawing/2014/main" id="{34099D90-6A74-7840-A341-64C5D86CAEAB}"/>
              </a:ext>
            </a:extLst>
          </p:cNvPr>
          <p:cNvSpPr txBox="1"/>
          <p:nvPr/>
        </p:nvSpPr>
        <p:spPr>
          <a:xfrm>
            <a:off x="9246524" y="2520587"/>
            <a:ext cx="2158537" cy="646331"/>
          </a:xfrm>
          <a:prstGeom prst="rect">
            <a:avLst/>
          </a:prstGeom>
          <a:noFill/>
        </p:spPr>
        <p:txBody>
          <a:bodyPr wrap="square" rtlCol="0">
            <a:spAutoFit/>
          </a:bodyPr>
          <a:lstStyle/>
          <a:p>
            <a:pPr algn="ctr"/>
            <a:r>
              <a:rPr lang="en-US" dirty="0"/>
              <a:t>Cluster 2 – 2%</a:t>
            </a:r>
          </a:p>
          <a:p>
            <a:pPr algn="ctr"/>
            <a:r>
              <a:rPr lang="en-US" dirty="0"/>
              <a:t>(4 Physicians)</a:t>
            </a:r>
          </a:p>
        </p:txBody>
      </p:sp>
    </p:spTree>
    <p:extLst>
      <p:ext uri="{BB962C8B-B14F-4D97-AF65-F5344CB8AC3E}">
        <p14:creationId xmlns:p14="http://schemas.microsoft.com/office/powerpoint/2010/main" val="152565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6195B-DC5D-6A42-BF17-00A8DEBD9268}"/>
              </a:ext>
            </a:extLst>
          </p:cNvPr>
          <p:cNvSpPr>
            <a:spLocks noGrp="1"/>
          </p:cNvSpPr>
          <p:nvPr>
            <p:ph type="title"/>
          </p:nvPr>
        </p:nvSpPr>
        <p:spPr/>
        <p:txBody>
          <a:bodyPr/>
          <a:lstStyle/>
          <a:p>
            <a:r>
              <a:rPr lang="en-US" dirty="0"/>
              <a:t>Diagnosis-Related Group (DRG)</a:t>
            </a:r>
          </a:p>
        </p:txBody>
      </p:sp>
      <p:sp>
        <p:nvSpPr>
          <p:cNvPr id="3" name="Content Placeholder 2">
            <a:extLst>
              <a:ext uri="{FF2B5EF4-FFF2-40B4-BE49-F238E27FC236}">
                <a16:creationId xmlns:a16="http://schemas.microsoft.com/office/drawing/2014/main" id="{B6B872C0-457C-AF45-95A5-55DC23F55E16}"/>
              </a:ext>
            </a:extLst>
          </p:cNvPr>
          <p:cNvSpPr>
            <a:spLocks noGrp="1"/>
          </p:cNvSpPr>
          <p:nvPr>
            <p:ph idx="1"/>
          </p:nvPr>
        </p:nvSpPr>
        <p:spPr>
          <a:xfrm>
            <a:off x="498765" y="1564874"/>
            <a:ext cx="11055926" cy="5143501"/>
          </a:xfrm>
        </p:spPr>
        <p:txBody>
          <a:bodyPr>
            <a:normAutofit lnSpcReduction="10000"/>
          </a:bodyPr>
          <a:lstStyle/>
          <a:p>
            <a:r>
              <a:rPr lang="en-US" dirty="0"/>
              <a:t>A Diagnosis-Related Group (DRG) is a statistical system of classifying any inpatient stay into groups for the purposes of payment.</a:t>
            </a:r>
          </a:p>
          <a:p>
            <a:r>
              <a:rPr lang="en-US" dirty="0"/>
              <a:t>The DRG classification system divides possible diagnoses into more than 20 major body systems and subdivides them into almost 500 groups for Medicare reimbursement.</a:t>
            </a:r>
          </a:p>
          <a:p>
            <a:r>
              <a:rPr lang="en-US" dirty="0"/>
              <a:t>Factors used to determine the DRG payment amount include the diagnosis involved as well as the hospital resources necessary to treat the condition. Also used by a few states for all payers and by many private health plans (usually non-HMO) for contracting purpose. </a:t>
            </a:r>
          </a:p>
          <a:p>
            <a:r>
              <a:rPr lang="en-US" dirty="0"/>
              <a:t>Hospitals are paid a fixed rate for inpatient services corresponding to the DRG group assigned to a given patient. Gillian I. Russell, Terminology, in FUNDAMENTALS OF HEALTH LAW 1, 12 (American Health Lawyers Association 5th ed., 2011).</a:t>
            </a:r>
          </a:p>
          <a:p>
            <a:r>
              <a:rPr lang="en-US" dirty="0">
                <a:hlinkClick r:id="rId2"/>
              </a:rPr>
              <a:t>MS-DRG</a:t>
            </a:r>
            <a:r>
              <a:rPr lang="en-US" dirty="0"/>
              <a:t> and </a:t>
            </a:r>
            <a:r>
              <a:rPr lang="en-US" dirty="0">
                <a:hlinkClick r:id="rId3"/>
              </a:rPr>
              <a:t>ICD to MS-DRG</a:t>
            </a:r>
            <a:endParaRPr lang="en-US" dirty="0"/>
          </a:p>
        </p:txBody>
      </p:sp>
    </p:spTree>
    <p:extLst>
      <p:ext uri="{BB962C8B-B14F-4D97-AF65-F5344CB8AC3E}">
        <p14:creationId xmlns:p14="http://schemas.microsoft.com/office/powerpoint/2010/main" val="122303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5CE6-AAB3-0E48-8BFF-C004C1BB0FF0}"/>
              </a:ext>
            </a:extLst>
          </p:cNvPr>
          <p:cNvSpPr>
            <a:spLocks noGrp="1"/>
          </p:cNvSpPr>
          <p:nvPr>
            <p:ph type="title"/>
          </p:nvPr>
        </p:nvSpPr>
        <p:spPr/>
        <p:txBody>
          <a:bodyPr/>
          <a:lstStyle/>
          <a:p>
            <a:r>
              <a:rPr lang="en-US" dirty="0"/>
              <a:t>Work cited</a:t>
            </a:r>
          </a:p>
        </p:txBody>
      </p:sp>
      <p:sp>
        <p:nvSpPr>
          <p:cNvPr id="3" name="Content Placeholder 2">
            <a:extLst>
              <a:ext uri="{FF2B5EF4-FFF2-40B4-BE49-F238E27FC236}">
                <a16:creationId xmlns:a16="http://schemas.microsoft.com/office/drawing/2014/main" id="{BB490C6E-0BA6-9344-A250-35FCDF34823C}"/>
              </a:ext>
            </a:extLst>
          </p:cNvPr>
          <p:cNvSpPr>
            <a:spLocks noGrp="1"/>
          </p:cNvSpPr>
          <p:nvPr>
            <p:ph idx="1"/>
          </p:nvPr>
        </p:nvSpPr>
        <p:spPr>
          <a:xfrm>
            <a:off x="1066800" y="1714500"/>
            <a:ext cx="10058400" cy="4869180"/>
          </a:xfrm>
        </p:spPr>
        <p:txBody>
          <a:bodyPr>
            <a:normAutofit fontScale="85000" lnSpcReduction="20000"/>
          </a:bodyPr>
          <a:lstStyle/>
          <a:p>
            <a:r>
              <a:rPr lang="en-US" dirty="0"/>
              <a:t>Sparrow, M. K. (2000). License to steal: How fraud bleeds America's health care system. Boulder, </a:t>
            </a:r>
            <a:r>
              <a:rPr lang="en-US" dirty="0" err="1"/>
              <a:t>Colo</a:t>
            </a:r>
            <a:r>
              <a:rPr lang="en-US" dirty="0"/>
              <a:t>: Westview Press.</a:t>
            </a:r>
          </a:p>
          <a:p>
            <a:r>
              <a:rPr lang="en-US" dirty="0"/>
              <a:t>Sparrow M. K. Health care fraud </a:t>
            </a:r>
            <a:r>
              <a:rPr lang="en-US" dirty="0" err="1"/>
              <a:t>control:understanding</a:t>
            </a:r>
            <a:r>
              <a:rPr lang="en-US" dirty="0"/>
              <a:t> the challenge. Journal of insurance medicine- New York- 1996;28:86–96.</a:t>
            </a:r>
          </a:p>
          <a:p>
            <a:r>
              <a:rPr lang="en-US" dirty="0" err="1"/>
              <a:t>Joudaki</a:t>
            </a:r>
            <a:r>
              <a:rPr lang="en-US" dirty="0"/>
              <a:t>, H., </a:t>
            </a:r>
            <a:r>
              <a:rPr lang="en-US" dirty="0" err="1"/>
              <a:t>Rashidian</a:t>
            </a:r>
            <a:r>
              <a:rPr lang="en-US" dirty="0"/>
              <a:t>, A., </a:t>
            </a:r>
            <a:r>
              <a:rPr lang="en-US" dirty="0" err="1"/>
              <a:t>Minaei-Bidgoli</a:t>
            </a:r>
            <a:r>
              <a:rPr lang="en-US" dirty="0"/>
              <a:t>, B., </a:t>
            </a:r>
            <a:r>
              <a:rPr lang="en-US" dirty="0" err="1"/>
              <a:t>Mahmoodi</a:t>
            </a:r>
            <a:r>
              <a:rPr lang="en-US" dirty="0"/>
              <a:t>, M., </a:t>
            </a:r>
            <a:r>
              <a:rPr lang="en-US" dirty="0" err="1"/>
              <a:t>Geraili</a:t>
            </a:r>
            <a:r>
              <a:rPr lang="en-US" dirty="0"/>
              <a:t>, B., </a:t>
            </a:r>
            <a:r>
              <a:rPr lang="en-US" dirty="0" err="1"/>
              <a:t>Nasiri</a:t>
            </a:r>
            <a:r>
              <a:rPr lang="en-US" dirty="0"/>
              <a:t>, M., &amp; Arab, M. (2016). Improving Fraud and Abuse Detection in General Physician Claims: A Data Mining Study. International Journal of Health Policy and Management, 5(3), 165–172. </a:t>
            </a:r>
            <a:r>
              <a:rPr lang="en-US" dirty="0">
                <a:hlinkClick r:id="rId2"/>
              </a:rPr>
              <a:t>http://doi.org/10.15171/ijhpm.2015.196</a:t>
            </a:r>
            <a:endParaRPr lang="en-US" dirty="0"/>
          </a:p>
          <a:p>
            <a:r>
              <a:rPr lang="en-US" dirty="0"/>
              <a:t>Aral </a:t>
            </a:r>
            <a:r>
              <a:rPr lang="en-US" dirty="0" err="1"/>
              <a:t>KDGuvenir</a:t>
            </a:r>
            <a:r>
              <a:rPr lang="en-US" dirty="0"/>
              <a:t> </a:t>
            </a:r>
            <a:r>
              <a:rPr lang="en-US" dirty="0" err="1"/>
              <a:t>HASabuncuoglu</a:t>
            </a:r>
            <a:r>
              <a:rPr lang="en-US" dirty="0"/>
              <a:t> </a:t>
            </a:r>
            <a:r>
              <a:rPr lang="en-US" dirty="0" err="1"/>
              <a:t>Iet</a:t>
            </a:r>
            <a:r>
              <a:rPr lang="en-US" dirty="0"/>
              <a:t> al. A prescription fraud detection model. </a:t>
            </a:r>
            <a:r>
              <a:rPr lang="en-US" dirty="0" err="1"/>
              <a:t>Comput</a:t>
            </a:r>
            <a:r>
              <a:rPr lang="en-US" dirty="0"/>
              <a:t> Methods Programs Biomed  2012;106:37–46.</a:t>
            </a:r>
          </a:p>
          <a:p>
            <a:r>
              <a:rPr lang="en-US" dirty="0"/>
              <a:t>Thornton, D., Mueller, R. M., </a:t>
            </a:r>
            <a:r>
              <a:rPr lang="en-US" dirty="0" err="1"/>
              <a:t>Schoutsen</a:t>
            </a:r>
            <a:r>
              <a:rPr lang="en-US" dirty="0"/>
              <a:t>, P., van </a:t>
            </a:r>
            <a:r>
              <a:rPr lang="en-US" dirty="0" err="1"/>
              <a:t>Hillegersberg</a:t>
            </a:r>
            <a:r>
              <a:rPr lang="en-US" dirty="0"/>
              <a:t>, </a:t>
            </a:r>
            <a:r>
              <a:rPr lang="en-US" dirty="0" err="1"/>
              <a:t>J.Predicting</a:t>
            </a:r>
            <a:r>
              <a:rPr lang="en-US" dirty="0"/>
              <a:t> healthcare fraud in Medicaid: a multidimensional data model and analysis techniques for fraud detection. Procedia Technology</a:t>
            </a:r>
          </a:p>
          <a:p>
            <a:r>
              <a:rPr lang="en-US" dirty="0">
                <a:hlinkClick r:id="rId3"/>
              </a:rPr>
              <a:t>Data</a:t>
            </a:r>
            <a:endParaRPr lang="en-US" dirty="0"/>
          </a:p>
        </p:txBody>
      </p:sp>
    </p:spTree>
    <p:extLst>
      <p:ext uri="{BB962C8B-B14F-4D97-AF65-F5344CB8AC3E}">
        <p14:creationId xmlns:p14="http://schemas.microsoft.com/office/powerpoint/2010/main" val="125110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567E4-894F-EE46-9724-534D524E1B7E}"/>
              </a:ext>
            </a:extLst>
          </p:cNvPr>
          <p:cNvSpPr>
            <a:spLocks noGrp="1"/>
          </p:cNvSpPr>
          <p:nvPr>
            <p:ph type="title"/>
          </p:nvPr>
        </p:nvSpPr>
        <p:spPr/>
        <p:txBody>
          <a:bodyPr/>
          <a:lstStyle/>
          <a:p>
            <a:r>
              <a:rPr lang="en-US" dirty="0"/>
              <a:t>Fraud, Waste, Abuse (FWA)</a:t>
            </a:r>
          </a:p>
        </p:txBody>
      </p:sp>
      <p:sp>
        <p:nvSpPr>
          <p:cNvPr id="3" name="Content Placeholder 2">
            <a:extLst>
              <a:ext uri="{FF2B5EF4-FFF2-40B4-BE49-F238E27FC236}">
                <a16:creationId xmlns:a16="http://schemas.microsoft.com/office/drawing/2014/main" id="{81A50924-F350-134D-A8AF-42A2A225F52D}"/>
              </a:ext>
            </a:extLst>
          </p:cNvPr>
          <p:cNvSpPr>
            <a:spLocks noGrp="1"/>
          </p:cNvSpPr>
          <p:nvPr>
            <p:ph idx="1"/>
          </p:nvPr>
        </p:nvSpPr>
        <p:spPr>
          <a:xfrm>
            <a:off x="199507" y="1541012"/>
            <a:ext cx="11654442" cy="1337571"/>
          </a:xfrm>
        </p:spPr>
        <p:txBody>
          <a:bodyPr>
            <a:normAutofit/>
          </a:bodyPr>
          <a:lstStyle/>
          <a:p>
            <a:pPr marL="0" indent="0">
              <a:buNone/>
            </a:pPr>
            <a:r>
              <a:rPr lang="en-US" dirty="0"/>
              <a:t>              is knowingly and willfully executing to defraud any health care benefit program or to obtain any of the money or property owned by any health care benefit program. (18 U.S.C. § 1347)</a:t>
            </a:r>
          </a:p>
        </p:txBody>
      </p:sp>
      <p:sp>
        <p:nvSpPr>
          <p:cNvPr id="5" name="Content Placeholder 2">
            <a:extLst>
              <a:ext uri="{FF2B5EF4-FFF2-40B4-BE49-F238E27FC236}">
                <a16:creationId xmlns:a16="http://schemas.microsoft.com/office/drawing/2014/main" id="{31BBB796-A15A-FB4B-874C-49547A9191A0}"/>
              </a:ext>
            </a:extLst>
          </p:cNvPr>
          <p:cNvSpPr txBox="1">
            <a:spLocks/>
          </p:cNvSpPr>
          <p:nvPr/>
        </p:nvSpPr>
        <p:spPr>
          <a:xfrm>
            <a:off x="5690654" y="4751767"/>
            <a:ext cx="6163293" cy="2008211"/>
          </a:xfrm>
          <a:prstGeom prst="rect">
            <a:avLst/>
          </a:prstGeom>
        </p:spPr>
        <p:txBody>
          <a:bodyPr vert="horz" lIns="91440" tIns="45720" rIns="91440" bIns="45720" rtlCol="0">
            <a:normAutofit/>
          </a:bodyPr>
          <a:lst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a:lstStyle>
          <a:p>
            <a:pPr marL="0" indent="0">
              <a:buNone/>
            </a:pPr>
            <a:r>
              <a:rPr lang="en-US" b="1" dirty="0">
                <a:solidFill>
                  <a:schemeClr val="accent2"/>
                </a:solidFill>
              </a:rPr>
              <a:t>                </a:t>
            </a:r>
            <a:r>
              <a:rPr lang="en-US" dirty="0"/>
              <a:t>payments for items or services when there is no legal entitlement to that payment and the individual or entity has not knowingly and/or intentionally misrepresented facts to obtain payment.</a:t>
            </a:r>
          </a:p>
        </p:txBody>
      </p:sp>
      <p:sp>
        <p:nvSpPr>
          <p:cNvPr id="6" name="Content Placeholder 2">
            <a:extLst>
              <a:ext uri="{FF2B5EF4-FFF2-40B4-BE49-F238E27FC236}">
                <a16:creationId xmlns:a16="http://schemas.microsoft.com/office/drawing/2014/main" id="{327CA0AB-A76A-1745-A0F4-50FEE3352A26}"/>
              </a:ext>
            </a:extLst>
          </p:cNvPr>
          <p:cNvSpPr txBox="1">
            <a:spLocks/>
          </p:cNvSpPr>
          <p:nvPr/>
        </p:nvSpPr>
        <p:spPr>
          <a:xfrm>
            <a:off x="5690655" y="2626819"/>
            <a:ext cx="6163293" cy="1845426"/>
          </a:xfrm>
          <a:prstGeom prst="rect">
            <a:avLst/>
          </a:prstGeom>
        </p:spPr>
        <p:txBody>
          <a:bodyPr vert="horz" lIns="91440" tIns="45720" rIns="91440" bIns="45720" rtlCol="0">
            <a:noAutofit/>
          </a:bodyPr>
          <a:lst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a:lstStyle>
          <a:p>
            <a:pPr marL="0" indent="0">
              <a:buNone/>
            </a:pPr>
            <a:r>
              <a:rPr lang="en-US" b="1" dirty="0">
                <a:solidFill>
                  <a:srgbClr val="0432FF"/>
                </a:solidFill>
              </a:rPr>
              <a:t>               </a:t>
            </a:r>
            <a:r>
              <a:rPr lang="en-US" dirty="0"/>
              <a:t>is overutilization of services or other practices that result in unnecessary costs to the health care system. It is not generally considered to be caused by criminally negligent actions, but by the misuse of resources.</a:t>
            </a:r>
          </a:p>
        </p:txBody>
      </p:sp>
      <p:pic>
        <p:nvPicPr>
          <p:cNvPr id="7" name="Picture 6">
            <a:extLst>
              <a:ext uri="{FF2B5EF4-FFF2-40B4-BE49-F238E27FC236}">
                <a16:creationId xmlns:a16="http://schemas.microsoft.com/office/drawing/2014/main" id="{B1EC9BC3-5565-4D4D-9C9E-91DBC9B45480}"/>
              </a:ext>
            </a:extLst>
          </p:cNvPr>
          <p:cNvPicPr>
            <a:picLocks noChangeAspect="1"/>
          </p:cNvPicPr>
          <p:nvPr/>
        </p:nvPicPr>
        <p:blipFill rotWithShape="1">
          <a:blip r:embed="rId2"/>
          <a:srcRect t="4849" b="20727"/>
          <a:stretch/>
        </p:blipFill>
        <p:spPr>
          <a:xfrm flipH="1">
            <a:off x="-1" y="3513137"/>
            <a:ext cx="5690657" cy="3344863"/>
          </a:xfrm>
          <a:prstGeom prst="rect">
            <a:avLst/>
          </a:prstGeom>
        </p:spPr>
      </p:pic>
      <p:sp>
        <p:nvSpPr>
          <p:cNvPr id="8" name="Rectangle 7">
            <a:extLst>
              <a:ext uri="{FF2B5EF4-FFF2-40B4-BE49-F238E27FC236}">
                <a16:creationId xmlns:a16="http://schemas.microsoft.com/office/drawing/2014/main" id="{AC3EEF4B-C2DA-034B-AD48-DAA843478E9C}"/>
              </a:ext>
            </a:extLst>
          </p:cNvPr>
          <p:cNvSpPr/>
          <p:nvPr/>
        </p:nvSpPr>
        <p:spPr>
          <a:xfrm>
            <a:off x="3034073" y="3970648"/>
            <a:ext cx="1963999" cy="861774"/>
          </a:xfrm>
          <a:prstGeom prst="rect">
            <a:avLst/>
          </a:prstGeom>
          <a:noFill/>
        </p:spPr>
        <p:txBody>
          <a:bodyPr wrap="none" lIns="91440" tIns="45720" rIns="91440" bIns="45720">
            <a:spAutoFit/>
          </a:bodyPr>
          <a:lstStyle/>
          <a:p>
            <a:pPr algn="ctr"/>
            <a:r>
              <a:rPr lang="en-US" sz="5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Fraud</a:t>
            </a:r>
          </a:p>
        </p:txBody>
      </p:sp>
      <p:sp>
        <p:nvSpPr>
          <p:cNvPr id="9" name="Rectangle 8">
            <a:extLst>
              <a:ext uri="{FF2B5EF4-FFF2-40B4-BE49-F238E27FC236}">
                <a16:creationId xmlns:a16="http://schemas.microsoft.com/office/drawing/2014/main" id="{4909FDCA-5845-6F4A-946A-A663071A1710}"/>
              </a:ext>
            </a:extLst>
          </p:cNvPr>
          <p:cNvSpPr/>
          <p:nvPr/>
        </p:nvSpPr>
        <p:spPr>
          <a:xfrm>
            <a:off x="2831561" y="4718518"/>
            <a:ext cx="1902059" cy="800219"/>
          </a:xfrm>
          <a:prstGeom prst="rect">
            <a:avLst/>
          </a:prstGeom>
          <a:noFill/>
        </p:spPr>
        <p:txBody>
          <a:bodyPr wrap="none" lIns="91440" tIns="45720" rIns="91440" bIns="45720">
            <a:spAutoFit/>
          </a:bodyPr>
          <a:lstStyle/>
          <a:p>
            <a:pPr algn="ctr"/>
            <a:r>
              <a:rPr lang="en-US" sz="4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Waste</a:t>
            </a:r>
          </a:p>
        </p:txBody>
      </p:sp>
      <p:sp>
        <p:nvSpPr>
          <p:cNvPr id="10" name="Rectangle 9">
            <a:extLst>
              <a:ext uri="{FF2B5EF4-FFF2-40B4-BE49-F238E27FC236}">
                <a16:creationId xmlns:a16="http://schemas.microsoft.com/office/drawing/2014/main" id="{A0BD72EC-6C13-714A-894B-3780EEF49DE2}"/>
              </a:ext>
            </a:extLst>
          </p:cNvPr>
          <p:cNvSpPr/>
          <p:nvPr/>
        </p:nvSpPr>
        <p:spPr>
          <a:xfrm>
            <a:off x="2994061" y="5383222"/>
            <a:ext cx="2141933" cy="861774"/>
          </a:xfrm>
          <a:prstGeom prst="rect">
            <a:avLst/>
          </a:prstGeom>
          <a:noFill/>
        </p:spPr>
        <p:txBody>
          <a:bodyPr wrap="none" lIns="91440" tIns="45720" rIns="91440" bIns="45720">
            <a:spAutoFit/>
          </a:bodyPr>
          <a:lstStyle/>
          <a:p>
            <a:pPr algn="ctr"/>
            <a:r>
              <a:rPr lang="en-US" sz="5000" b="1" cap="none" spc="0" dirty="0">
                <a:ln w="6600">
                  <a:solidFill>
                    <a:schemeClr val="accent2"/>
                  </a:solidFill>
                  <a:prstDash val="solid"/>
                </a:ln>
                <a:solidFill>
                  <a:srgbClr val="FFFFFF"/>
                </a:solidFill>
                <a:effectLst>
                  <a:outerShdw dist="38100" dir="2700000" algn="tl" rotWithShape="0">
                    <a:schemeClr val="accent2"/>
                  </a:outerShdw>
                </a:effectLst>
              </a:rPr>
              <a:t>Abuse</a:t>
            </a:r>
          </a:p>
        </p:txBody>
      </p:sp>
      <p:sp>
        <p:nvSpPr>
          <p:cNvPr id="11" name="Rectangle 10">
            <a:extLst>
              <a:ext uri="{FF2B5EF4-FFF2-40B4-BE49-F238E27FC236}">
                <a16:creationId xmlns:a16="http://schemas.microsoft.com/office/drawing/2014/main" id="{C092EB64-5111-3E47-823D-BB1672E66FEC}"/>
              </a:ext>
            </a:extLst>
          </p:cNvPr>
          <p:cNvSpPr/>
          <p:nvPr/>
        </p:nvSpPr>
        <p:spPr>
          <a:xfrm>
            <a:off x="5722350" y="4685539"/>
            <a:ext cx="1459847" cy="523220"/>
          </a:xfrm>
          <a:prstGeom prst="rect">
            <a:avLst/>
          </a:prstGeom>
          <a:noFill/>
        </p:spPr>
        <p:txBody>
          <a:bodyPr wrap="square" lIns="91440" tIns="45720" rIns="91440" bIns="45720">
            <a:spAutoFit/>
          </a:bodyPr>
          <a:lstStyle/>
          <a:p>
            <a:r>
              <a:rPr lang="en-US" sz="2800" b="1" cap="none" spc="0" dirty="0">
                <a:ln w="6600">
                  <a:solidFill>
                    <a:schemeClr val="accent2"/>
                  </a:solidFill>
                  <a:prstDash val="solid"/>
                </a:ln>
                <a:solidFill>
                  <a:srgbClr val="FFFFFF"/>
                </a:solidFill>
                <a:effectLst>
                  <a:outerShdw dist="38100" dir="2700000" algn="tl" rotWithShape="0">
                    <a:schemeClr val="accent2"/>
                  </a:outerShdw>
                </a:effectLst>
              </a:rPr>
              <a:t>Abuse</a:t>
            </a:r>
          </a:p>
        </p:txBody>
      </p:sp>
      <p:sp>
        <p:nvSpPr>
          <p:cNvPr id="12" name="Rectangle 11">
            <a:extLst>
              <a:ext uri="{FF2B5EF4-FFF2-40B4-BE49-F238E27FC236}">
                <a16:creationId xmlns:a16="http://schemas.microsoft.com/office/drawing/2014/main" id="{0BF7B89E-EB2A-6844-A4EE-5235F3A12368}"/>
              </a:ext>
            </a:extLst>
          </p:cNvPr>
          <p:cNvSpPr/>
          <p:nvPr/>
        </p:nvSpPr>
        <p:spPr>
          <a:xfrm>
            <a:off x="5697394" y="2561420"/>
            <a:ext cx="1230914" cy="523220"/>
          </a:xfrm>
          <a:prstGeom prst="rect">
            <a:avLst/>
          </a:prstGeom>
          <a:noFill/>
        </p:spPr>
        <p:txBody>
          <a:bodyPr wrap="none" lIns="91440" tIns="45720" rIns="91440" bIns="45720">
            <a:spAutoFit/>
          </a:bodyPr>
          <a:lstStyle/>
          <a:p>
            <a:pPr algn="ctr"/>
            <a:r>
              <a:rPr lang="en-U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Waste</a:t>
            </a:r>
          </a:p>
        </p:txBody>
      </p:sp>
      <p:sp>
        <p:nvSpPr>
          <p:cNvPr id="13" name="Rectangle 12">
            <a:extLst>
              <a:ext uri="{FF2B5EF4-FFF2-40B4-BE49-F238E27FC236}">
                <a16:creationId xmlns:a16="http://schemas.microsoft.com/office/drawing/2014/main" id="{0073EB3C-8FF4-B74B-8828-0DBBF8AB2A36}"/>
              </a:ext>
            </a:extLst>
          </p:cNvPr>
          <p:cNvSpPr/>
          <p:nvPr/>
        </p:nvSpPr>
        <p:spPr>
          <a:xfrm>
            <a:off x="199507" y="1436574"/>
            <a:ext cx="1183336" cy="523220"/>
          </a:xfrm>
          <a:prstGeom prst="rect">
            <a:avLst/>
          </a:prstGeom>
          <a:noFill/>
        </p:spPr>
        <p:txBody>
          <a:bodyPr wrap="none" lIns="91440" tIns="45720" rIns="91440" bIns="45720">
            <a:spAutoFit/>
          </a:bodyPr>
          <a:lstStyle/>
          <a:p>
            <a:pPr algn="ctr"/>
            <a:r>
              <a:rPr lang="en-US" sz="2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Fraud</a:t>
            </a:r>
          </a:p>
        </p:txBody>
      </p:sp>
    </p:spTree>
    <p:extLst>
      <p:ext uri="{BB962C8B-B14F-4D97-AF65-F5344CB8AC3E}">
        <p14:creationId xmlns:p14="http://schemas.microsoft.com/office/powerpoint/2010/main" val="202890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EE50-FCC7-4C4B-A03C-096B3D5E6CC9}"/>
              </a:ext>
            </a:extLst>
          </p:cNvPr>
          <p:cNvSpPr>
            <a:spLocks noGrp="1"/>
          </p:cNvSpPr>
          <p:nvPr>
            <p:ph type="title"/>
          </p:nvPr>
        </p:nvSpPr>
        <p:spPr>
          <a:xfrm>
            <a:off x="1066800" y="127000"/>
            <a:ext cx="10528570" cy="1097280"/>
          </a:xfrm>
        </p:spPr>
        <p:txBody>
          <a:bodyPr/>
          <a:lstStyle/>
          <a:p>
            <a:r>
              <a:rPr lang="en-US" dirty="0"/>
              <a:t>Medicare/Medicaid &amp; private health insurance system</a:t>
            </a:r>
          </a:p>
        </p:txBody>
      </p:sp>
      <p:sp>
        <p:nvSpPr>
          <p:cNvPr id="3" name="Content Placeholder 2">
            <a:extLst>
              <a:ext uri="{FF2B5EF4-FFF2-40B4-BE49-F238E27FC236}">
                <a16:creationId xmlns:a16="http://schemas.microsoft.com/office/drawing/2014/main" id="{A2A4A29F-D312-DB43-90B2-49C87B3ECA40}"/>
              </a:ext>
            </a:extLst>
          </p:cNvPr>
          <p:cNvSpPr>
            <a:spLocks noGrp="1"/>
          </p:cNvSpPr>
          <p:nvPr>
            <p:ph idx="1"/>
          </p:nvPr>
        </p:nvSpPr>
        <p:spPr>
          <a:xfrm>
            <a:off x="6867728" y="1714500"/>
            <a:ext cx="4922194" cy="4686300"/>
          </a:xfrm>
        </p:spPr>
        <p:txBody>
          <a:bodyPr>
            <a:normAutofit lnSpcReduction="10000"/>
          </a:bodyPr>
          <a:lstStyle/>
          <a:p>
            <a:r>
              <a:rPr lang="en-US" sz="2400" dirty="0"/>
              <a:t>Medicare is a federal program that provides health coverage if you are 65 and older or have a severe disability, regardless of your income. </a:t>
            </a:r>
          </a:p>
          <a:p>
            <a:r>
              <a:rPr lang="en-US" sz="2400" dirty="0"/>
              <a:t>Medicaid is a state and federal program that provides health coverage if you qualify for a low income.</a:t>
            </a:r>
          </a:p>
          <a:p>
            <a:r>
              <a:rPr lang="en-US" sz="2400" dirty="0"/>
              <a:t>Or you can get health coverage through any of the private health insurers</a:t>
            </a:r>
          </a:p>
          <a:p>
            <a:endParaRPr lang="en-US" dirty="0"/>
          </a:p>
        </p:txBody>
      </p:sp>
      <p:pic>
        <p:nvPicPr>
          <p:cNvPr id="5" name="Picture 4">
            <a:extLst>
              <a:ext uri="{FF2B5EF4-FFF2-40B4-BE49-F238E27FC236}">
                <a16:creationId xmlns:a16="http://schemas.microsoft.com/office/drawing/2014/main" id="{1B42C3EA-191F-F74B-A474-CAA063E12819}"/>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857782" y="1938165"/>
            <a:ext cx="1313589" cy="1313589"/>
          </a:xfrm>
          <a:prstGeom prst="rect">
            <a:avLst/>
          </a:prstGeom>
        </p:spPr>
      </p:pic>
      <p:pic>
        <p:nvPicPr>
          <p:cNvPr id="8" name="Picture 7">
            <a:extLst>
              <a:ext uri="{FF2B5EF4-FFF2-40B4-BE49-F238E27FC236}">
                <a16:creationId xmlns:a16="http://schemas.microsoft.com/office/drawing/2014/main" id="{7F93B65F-4EFF-0846-91FA-026C913514C8}"/>
              </a:ext>
            </a:extLst>
          </p:cNvPr>
          <p:cNvPicPr>
            <a:picLocks noChangeAspect="1"/>
          </p:cNvPicPr>
          <p:nvPr/>
        </p:nvPicPr>
        <p:blipFill>
          <a:blip r:embed="rId4"/>
          <a:stretch>
            <a:fillRect/>
          </a:stretch>
        </p:blipFill>
        <p:spPr>
          <a:xfrm>
            <a:off x="3217349" y="4119412"/>
            <a:ext cx="3150198" cy="2520158"/>
          </a:xfrm>
          <a:prstGeom prst="rect">
            <a:avLst/>
          </a:prstGeom>
        </p:spPr>
      </p:pic>
      <p:pic>
        <p:nvPicPr>
          <p:cNvPr id="9" name="Picture 8">
            <a:extLst>
              <a:ext uri="{FF2B5EF4-FFF2-40B4-BE49-F238E27FC236}">
                <a16:creationId xmlns:a16="http://schemas.microsoft.com/office/drawing/2014/main" id="{8450C2B0-BEA2-EC41-8D41-04BAB03BE57C}"/>
              </a:ext>
            </a:extLst>
          </p:cNvPr>
          <p:cNvPicPr>
            <a:picLocks noChangeAspect="1"/>
          </p:cNvPicPr>
          <p:nvPr/>
        </p:nvPicPr>
        <p:blipFill>
          <a:blip r:embed="rId5"/>
          <a:stretch>
            <a:fillRect/>
          </a:stretch>
        </p:blipFill>
        <p:spPr>
          <a:xfrm>
            <a:off x="3217349" y="1636915"/>
            <a:ext cx="3150198" cy="2123210"/>
          </a:xfrm>
          <a:prstGeom prst="rect">
            <a:avLst/>
          </a:prstGeom>
        </p:spPr>
      </p:pic>
      <p:sp>
        <p:nvSpPr>
          <p:cNvPr id="10" name="Rectangle 9">
            <a:extLst>
              <a:ext uri="{FF2B5EF4-FFF2-40B4-BE49-F238E27FC236}">
                <a16:creationId xmlns:a16="http://schemas.microsoft.com/office/drawing/2014/main" id="{40B29393-EBEE-E240-ACDC-72E3F11715EB}"/>
              </a:ext>
            </a:extLst>
          </p:cNvPr>
          <p:cNvSpPr/>
          <p:nvPr/>
        </p:nvSpPr>
        <p:spPr>
          <a:xfrm>
            <a:off x="277187" y="3701708"/>
            <a:ext cx="2756932" cy="2123658"/>
          </a:xfrm>
          <a:prstGeom prst="rect">
            <a:avLst/>
          </a:prstGeom>
        </p:spPr>
        <p:txBody>
          <a:bodyPr wrap="square">
            <a:spAutoFit/>
          </a:bodyPr>
          <a:lstStyle/>
          <a:p>
            <a:r>
              <a:rPr lang="en-US" sz="2200" dirty="0"/>
              <a:t>The total U.S. health care spending is</a:t>
            </a:r>
          </a:p>
          <a:p>
            <a:pPr marL="342900" indent="-342900">
              <a:buFont typeface="Arial" panose="020B0604020202020204" pitchFamily="34" charset="0"/>
              <a:buChar char="•"/>
            </a:pPr>
            <a:r>
              <a:rPr lang="en-US" sz="2200" dirty="0"/>
              <a:t>18% of GDP, or </a:t>
            </a:r>
          </a:p>
          <a:p>
            <a:pPr marL="342900" indent="-342900">
              <a:buFont typeface="Arial" panose="020B0604020202020204" pitchFamily="34" charset="0"/>
              <a:buChar char="•"/>
            </a:pPr>
            <a:r>
              <a:rPr lang="en-US" sz="2200" dirty="0"/>
              <a:t>$3.3 trillion or </a:t>
            </a:r>
          </a:p>
          <a:p>
            <a:pPr marL="342900" indent="-342900">
              <a:buFont typeface="Arial" panose="020B0604020202020204" pitchFamily="34" charset="0"/>
              <a:buChar char="•"/>
            </a:pPr>
            <a:r>
              <a:rPr lang="en-US" sz="2200" dirty="0"/>
              <a:t>$10,348 per person.</a:t>
            </a:r>
          </a:p>
        </p:txBody>
      </p:sp>
      <p:sp>
        <p:nvSpPr>
          <p:cNvPr id="11" name="TextBox 10">
            <a:extLst>
              <a:ext uri="{FF2B5EF4-FFF2-40B4-BE49-F238E27FC236}">
                <a16:creationId xmlns:a16="http://schemas.microsoft.com/office/drawing/2014/main" id="{F90C8CA9-9CC7-C941-900E-C896AFC8B657}"/>
              </a:ext>
            </a:extLst>
          </p:cNvPr>
          <p:cNvSpPr txBox="1"/>
          <p:nvPr/>
        </p:nvSpPr>
        <p:spPr>
          <a:xfrm>
            <a:off x="277187" y="5981006"/>
            <a:ext cx="2623884" cy="646331"/>
          </a:xfrm>
          <a:prstGeom prst="rect">
            <a:avLst/>
          </a:prstGeom>
          <a:noFill/>
        </p:spPr>
        <p:txBody>
          <a:bodyPr wrap="square" rtlCol="0">
            <a:spAutoFit/>
          </a:bodyPr>
          <a:lstStyle/>
          <a:p>
            <a:r>
              <a:rPr lang="en-US" dirty="0"/>
              <a:t>$3.3 trillion * 10% </a:t>
            </a:r>
          </a:p>
          <a:p>
            <a:r>
              <a:rPr lang="en-US" dirty="0"/>
              <a:t>= $300 billion</a:t>
            </a:r>
          </a:p>
        </p:txBody>
      </p:sp>
    </p:spTree>
    <p:extLst>
      <p:ext uri="{BB962C8B-B14F-4D97-AF65-F5344CB8AC3E}">
        <p14:creationId xmlns:p14="http://schemas.microsoft.com/office/powerpoint/2010/main" val="267994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A887C-0B9B-C74F-838C-28B558F32CA1}"/>
              </a:ext>
            </a:extLst>
          </p:cNvPr>
          <p:cNvSpPr>
            <a:spLocks noGrp="1"/>
          </p:cNvSpPr>
          <p:nvPr>
            <p:ph type="title"/>
          </p:nvPr>
        </p:nvSpPr>
        <p:spPr/>
        <p:txBody>
          <a:bodyPr/>
          <a:lstStyle/>
          <a:p>
            <a:r>
              <a:rPr lang="en-US" dirty="0"/>
              <a:t>Understand the health coding system</a:t>
            </a:r>
          </a:p>
        </p:txBody>
      </p:sp>
      <p:pic>
        <p:nvPicPr>
          <p:cNvPr id="12" name="Picture 11">
            <a:extLst>
              <a:ext uri="{FF2B5EF4-FFF2-40B4-BE49-F238E27FC236}">
                <a16:creationId xmlns:a16="http://schemas.microsoft.com/office/drawing/2014/main" id="{5CAE3EDA-5383-6F49-8D7F-214081187280}"/>
              </a:ext>
            </a:extLst>
          </p:cNvPr>
          <p:cNvPicPr>
            <a:picLocks noChangeAspect="1"/>
          </p:cNvPicPr>
          <p:nvPr/>
        </p:nvPicPr>
        <p:blipFill rotWithShape="1">
          <a:blip r:embed="rId2"/>
          <a:srcRect t="-1" r="27632" b="163"/>
          <a:stretch/>
        </p:blipFill>
        <p:spPr>
          <a:xfrm>
            <a:off x="1674480" y="1628292"/>
            <a:ext cx="2683512" cy="3652959"/>
          </a:xfrm>
          <a:prstGeom prst="rect">
            <a:avLst/>
          </a:prstGeom>
        </p:spPr>
      </p:pic>
      <p:pic>
        <p:nvPicPr>
          <p:cNvPr id="14" name="Picture 13">
            <a:extLst>
              <a:ext uri="{FF2B5EF4-FFF2-40B4-BE49-F238E27FC236}">
                <a16:creationId xmlns:a16="http://schemas.microsoft.com/office/drawing/2014/main" id="{992063CC-2102-DF4C-9303-4A8B6D232CC3}"/>
              </a:ext>
            </a:extLst>
          </p:cNvPr>
          <p:cNvPicPr>
            <a:picLocks noChangeAspect="1"/>
          </p:cNvPicPr>
          <p:nvPr/>
        </p:nvPicPr>
        <p:blipFill>
          <a:blip r:embed="rId3"/>
          <a:stretch>
            <a:fillRect/>
          </a:stretch>
        </p:blipFill>
        <p:spPr>
          <a:xfrm flipH="1">
            <a:off x="-741670" y="1628292"/>
            <a:ext cx="2621646" cy="2394345"/>
          </a:xfrm>
          <a:prstGeom prst="rect">
            <a:avLst/>
          </a:prstGeom>
        </p:spPr>
      </p:pic>
      <p:cxnSp>
        <p:nvCxnSpPr>
          <p:cNvPr id="16" name="Straight Arrow Connector 15">
            <a:extLst>
              <a:ext uri="{FF2B5EF4-FFF2-40B4-BE49-F238E27FC236}">
                <a16:creationId xmlns:a16="http://schemas.microsoft.com/office/drawing/2014/main" id="{20923B5E-D17A-F248-9B78-4063B9A166E2}"/>
              </a:ext>
            </a:extLst>
          </p:cNvPr>
          <p:cNvCxnSpPr>
            <a:cxnSpLocks/>
          </p:cNvCxnSpPr>
          <p:nvPr/>
        </p:nvCxnSpPr>
        <p:spPr>
          <a:xfrm flipV="1">
            <a:off x="1248450" y="1828890"/>
            <a:ext cx="335514" cy="90202"/>
          </a:xfrm>
          <a:prstGeom prst="straightConnector1">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FC39400-1843-7D4B-B455-204B4407E93A}"/>
              </a:ext>
            </a:extLst>
          </p:cNvPr>
          <p:cNvSpPr txBox="1"/>
          <p:nvPr/>
        </p:nvSpPr>
        <p:spPr>
          <a:xfrm>
            <a:off x="4796381" y="1593175"/>
            <a:ext cx="1977761" cy="461665"/>
          </a:xfrm>
          <a:prstGeom prst="rect">
            <a:avLst/>
          </a:prstGeom>
          <a:solidFill>
            <a:srgbClr val="0070C0"/>
          </a:solidFill>
        </p:spPr>
        <p:txBody>
          <a:bodyPr wrap="square" rtlCol="0">
            <a:spAutoFit/>
          </a:bodyPr>
          <a:lstStyle/>
          <a:p>
            <a:pPr algn="ctr"/>
            <a:r>
              <a:rPr lang="en-US" sz="2400" dirty="0"/>
              <a:t>Diagnosis</a:t>
            </a:r>
          </a:p>
        </p:txBody>
      </p:sp>
      <p:pic>
        <p:nvPicPr>
          <p:cNvPr id="22" name="Picture 21">
            <a:extLst>
              <a:ext uri="{FF2B5EF4-FFF2-40B4-BE49-F238E27FC236}">
                <a16:creationId xmlns:a16="http://schemas.microsoft.com/office/drawing/2014/main" id="{1788DE97-DF4E-FB41-9B80-6F08618066EF}"/>
              </a:ext>
            </a:extLst>
          </p:cNvPr>
          <p:cNvPicPr>
            <a:picLocks noChangeAspect="1"/>
          </p:cNvPicPr>
          <p:nvPr/>
        </p:nvPicPr>
        <p:blipFill>
          <a:blip r:embed="rId4"/>
          <a:stretch>
            <a:fillRect/>
          </a:stretch>
        </p:blipFill>
        <p:spPr>
          <a:xfrm>
            <a:off x="4895831" y="2339109"/>
            <a:ext cx="1738235" cy="1507432"/>
          </a:xfrm>
          <a:prstGeom prst="rect">
            <a:avLst/>
          </a:prstGeom>
        </p:spPr>
      </p:pic>
      <p:pic>
        <p:nvPicPr>
          <p:cNvPr id="23" name="Picture 22">
            <a:extLst>
              <a:ext uri="{FF2B5EF4-FFF2-40B4-BE49-F238E27FC236}">
                <a16:creationId xmlns:a16="http://schemas.microsoft.com/office/drawing/2014/main" id="{DAD0A970-CC11-2445-A82E-34BCC1D2DEFE}"/>
              </a:ext>
            </a:extLst>
          </p:cNvPr>
          <p:cNvPicPr>
            <a:picLocks noChangeAspect="1"/>
          </p:cNvPicPr>
          <p:nvPr/>
        </p:nvPicPr>
        <p:blipFill>
          <a:blip r:embed="rId5"/>
          <a:stretch>
            <a:fillRect/>
          </a:stretch>
        </p:blipFill>
        <p:spPr>
          <a:xfrm>
            <a:off x="7017736" y="2370113"/>
            <a:ext cx="1971107" cy="1476428"/>
          </a:xfrm>
          <a:prstGeom prst="rect">
            <a:avLst/>
          </a:prstGeom>
        </p:spPr>
      </p:pic>
      <p:sp>
        <p:nvSpPr>
          <p:cNvPr id="29" name="TextBox 28">
            <a:extLst>
              <a:ext uri="{FF2B5EF4-FFF2-40B4-BE49-F238E27FC236}">
                <a16:creationId xmlns:a16="http://schemas.microsoft.com/office/drawing/2014/main" id="{C6EDA1CA-D31D-AC46-9BE0-16578E9263D8}"/>
              </a:ext>
            </a:extLst>
          </p:cNvPr>
          <p:cNvSpPr txBox="1"/>
          <p:nvPr/>
        </p:nvSpPr>
        <p:spPr>
          <a:xfrm>
            <a:off x="6984361" y="3114348"/>
            <a:ext cx="1977761" cy="461665"/>
          </a:xfrm>
          <a:prstGeom prst="rect">
            <a:avLst/>
          </a:prstGeom>
          <a:noFill/>
        </p:spPr>
        <p:txBody>
          <a:bodyPr wrap="square" rtlCol="0">
            <a:spAutoFit/>
          </a:bodyPr>
          <a:lstStyle/>
          <a:p>
            <a:pPr algn="ctr"/>
            <a:r>
              <a:rPr lang="en-US" sz="2400" dirty="0"/>
              <a:t>Ultrasound</a:t>
            </a:r>
          </a:p>
        </p:txBody>
      </p:sp>
      <p:sp>
        <p:nvSpPr>
          <p:cNvPr id="30" name="TextBox 29">
            <a:extLst>
              <a:ext uri="{FF2B5EF4-FFF2-40B4-BE49-F238E27FC236}">
                <a16:creationId xmlns:a16="http://schemas.microsoft.com/office/drawing/2014/main" id="{3BC6D8FA-BA64-D140-8D30-AE1A80EE45A9}"/>
              </a:ext>
            </a:extLst>
          </p:cNvPr>
          <p:cNvSpPr txBox="1"/>
          <p:nvPr/>
        </p:nvSpPr>
        <p:spPr>
          <a:xfrm>
            <a:off x="4967690" y="3115902"/>
            <a:ext cx="1977761" cy="461665"/>
          </a:xfrm>
          <a:prstGeom prst="rect">
            <a:avLst/>
          </a:prstGeom>
          <a:noFill/>
        </p:spPr>
        <p:txBody>
          <a:bodyPr wrap="square" rtlCol="0">
            <a:spAutoFit/>
          </a:bodyPr>
          <a:lstStyle/>
          <a:p>
            <a:pPr algn="ctr"/>
            <a:r>
              <a:rPr lang="en-US" sz="2400" dirty="0">
                <a:solidFill>
                  <a:schemeClr val="bg1"/>
                </a:solidFill>
              </a:rPr>
              <a:t>X-ray</a:t>
            </a:r>
          </a:p>
        </p:txBody>
      </p:sp>
      <p:pic>
        <p:nvPicPr>
          <p:cNvPr id="31" name="Picture 30">
            <a:extLst>
              <a:ext uri="{FF2B5EF4-FFF2-40B4-BE49-F238E27FC236}">
                <a16:creationId xmlns:a16="http://schemas.microsoft.com/office/drawing/2014/main" id="{CC4D037D-B257-D944-8DC5-959242D49C5D}"/>
              </a:ext>
            </a:extLst>
          </p:cNvPr>
          <p:cNvPicPr>
            <a:picLocks noChangeAspect="1"/>
          </p:cNvPicPr>
          <p:nvPr/>
        </p:nvPicPr>
        <p:blipFill>
          <a:blip r:embed="rId6"/>
          <a:stretch>
            <a:fillRect/>
          </a:stretch>
        </p:blipFill>
        <p:spPr>
          <a:xfrm>
            <a:off x="9312417" y="2307005"/>
            <a:ext cx="2668977" cy="1539536"/>
          </a:xfrm>
          <a:prstGeom prst="rect">
            <a:avLst/>
          </a:prstGeom>
        </p:spPr>
      </p:pic>
      <p:sp>
        <p:nvSpPr>
          <p:cNvPr id="32" name="TextBox 31">
            <a:extLst>
              <a:ext uri="{FF2B5EF4-FFF2-40B4-BE49-F238E27FC236}">
                <a16:creationId xmlns:a16="http://schemas.microsoft.com/office/drawing/2014/main" id="{D6554B4A-ED2B-2743-9C27-D61F07991573}"/>
              </a:ext>
            </a:extLst>
          </p:cNvPr>
          <p:cNvSpPr txBox="1"/>
          <p:nvPr/>
        </p:nvSpPr>
        <p:spPr>
          <a:xfrm>
            <a:off x="9860504" y="3150016"/>
            <a:ext cx="1977761" cy="461665"/>
          </a:xfrm>
          <a:prstGeom prst="rect">
            <a:avLst/>
          </a:prstGeom>
          <a:noFill/>
        </p:spPr>
        <p:txBody>
          <a:bodyPr wrap="square" rtlCol="0">
            <a:spAutoFit/>
          </a:bodyPr>
          <a:lstStyle/>
          <a:p>
            <a:pPr algn="ctr"/>
            <a:r>
              <a:rPr lang="en-US" sz="2400" dirty="0">
                <a:solidFill>
                  <a:schemeClr val="bg1"/>
                </a:solidFill>
              </a:rPr>
              <a:t>MRI</a:t>
            </a:r>
          </a:p>
        </p:txBody>
      </p:sp>
      <p:sp>
        <p:nvSpPr>
          <p:cNvPr id="33" name="TextBox 32">
            <a:extLst>
              <a:ext uri="{FF2B5EF4-FFF2-40B4-BE49-F238E27FC236}">
                <a16:creationId xmlns:a16="http://schemas.microsoft.com/office/drawing/2014/main" id="{F558B209-5EB5-954F-92D9-A2ED160A1D05}"/>
              </a:ext>
            </a:extLst>
          </p:cNvPr>
          <p:cNvSpPr txBox="1"/>
          <p:nvPr/>
        </p:nvSpPr>
        <p:spPr>
          <a:xfrm>
            <a:off x="4796381" y="4305905"/>
            <a:ext cx="1977761" cy="461665"/>
          </a:xfrm>
          <a:prstGeom prst="rect">
            <a:avLst/>
          </a:prstGeom>
          <a:solidFill>
            <a:srgbClr val="0070C0"/>
          </a:solidFill>
        </p:spPr>
        <p:txBody>
          <a:bodyPr wrap="square" rtlCol="0">
            <a:spAutoFit/>
          </a:bodyPr>
          <a:lstStyle/>
          <a:p>
            <a:pPr algn="ctr"/>
            <a:r>
              <a:rPr lang="en-US" sz="2400" dirty="0"/>
              <a:t>Treatment</a:t>
            </a:r>
          </a:p>
        </p:txBody>
      </p:sp>
      <p:pic>
        <p:nvPicPr>
          <p:cNvPr id="34" name="Picture 33">
            <a:extLst>
              <a:ext uri="{FF2B5EF4-FFF2-40B4-BE49-F238E27FC236}">
                <a16:creationId xmlns:a16="http://schemas.microsoft.com/office/drawing/2014/main" id="{9DFE6EAF-CBC0-1345-9E65-5D4DAE2C6275}"/>
              </a:ext>
            </a:extLst>
          </p:cNvPr>
          <p:cNvPicPr>
            <a:picLocks noChangeAspect="1"/>
          </p:cNvPicPr>
          <p:nvPr/>
        </p:nvPicPr>
        <p:blipFill rotWithShape="1">
          <a:blip r:embed="rId7"/>
          <a:srcRect r="7365"/>
          <a:stretch/>
        </p:blipFill>
        <p:spPr>
          <a:xfrm>
            <a:off x="5022266" y="4941024"/>
            <a:ext cx="1751875" cy="1752880"/>
          </a:xfrm>
          <a:prstGeom prst="rect">
            <a:avLst/>
          </a:prstGeom>
        </p:spPr>
      </p:pic>
      <p:sp>
        <p:nvSpPr>
          <p:cNvPr id="36" name="TextBox 35">
            <a:extLst>
              <a:ext uri="{FF2B5EF4-FFF2-40B4-BE49-F238E27FC236}">
                <a16:creationId xmlns:a16="http://schemas.microsoft.com/office/drawing/2014/main" id="{6F10ED3D-6B80-5942-8016-3B578EA6D4AF}"/>
              </a:ext>
            </a:extLst>
          </p:cNvPr>
          <p:cNvSpPr txBox="1"/>
          <p:nvPr/>
        </p:nvSpPr>
        <p:spPr>
          <a:xfrm>
            <a:off x="5211900" y="4922357"/>
            <a:ext cx="1640062" cy="830997"/>
          </a:xfrm>
          <a:prstGeom prst="rect">
            <a:avLst/>
          </a:prstGeom>
          <a:noFill/>
        </p:spPr>
        <p:txBody>
          <a:bodyPr wrap="square" rtlCol="0">
            <a:spAutoFit/>
          </a:bodyPr>
          <a:lstStyle/>
          <a:p>
            <a:pPr algn="r"/>
            <a:r>
              <a:rPr lang="en-US" sz="2400" dirty="0">
                <a:solidFill>
                  <a:schemeClr val="bg1"/>
                </a:solidFill>
              </a:rPr>
              <a:t>Physical therapy</a:t>
            </a:r>
          </a:p>
        </p:txBody>
      </p:sp>
      <p:pic>
        <p:nvPicPr>
          <p:cNvPr id="37" name="Picture 36">
            <a:extLst>
              <a:ext uri="{FF2B5EF4-FFF2-40B4-BE49-F238E27FC236}">
                <a16:creationId xmlns:a16="http://schemas.microsoft.com/office/drawing/2014/main" id="{26276E79-707C-5848-8FDD-1B1FC5B9068E}"/>
              </a:ext>
            </a:extLst>
          </p:cNvPr>
          <p:cNvPicPr>
            <a:picLocks noChangeAspect="1"/>
          </p:cNvPicPr>
          <p:nvPr/>
        </p:nvPicPr>
        <p:blipFill rotWithShape="1">
          <a:blip r:embed="rId8"/>
          <a:srcRect l="13114" r="24691"/>
          <a:stretch/>
        </p:blipFill>
        <p:spPr>
          <a:xfrm>
            <a:off x="7102886" y="4919669"/>
            <a:ext cx="1991633" cy="1800376"/>
          </a:xfrm>
          <a:prstGeom prst="rect">
            <a:avLst/>
          </a:prstGeom>
        </p:spPr>
      </p:pic>
      <p:sp>
        <p:nvSpPr>
          <p:cNvPr id="38" name="TextBox 37">
            <a:extLst>
              <a:ext uri="{FF2B5EF4-FFF2-40B4-BE49-F238E27FC236}">
                <a16:creationId xmlns:a16="http://schemas.microsoft.com/office/drawing/2014/main" id="{8C9BD3FE-0ECC-C443-9F62-23F9DD876A6F}"/>
              </a:ext>
            </a:extLst>
          </p:cNvPr>
          <p:cNvSpPr txBox="1"/>
          <p:nvPr/>
        </p:nvSpPr>
        <p:spPr>
          <a:xfrm>
            <a:off x="6774141" y="5259088"/>
            <a:ext cx="1977761" cy="461665"/>
          </a:xfrm>
          <a:prstGeom prst="rect">
            <a:avLst/>
          </a:prstGeom>
          <a:noFill/>
        </p:spPr>
        <p:txBody>
          <a:bodyPr wrap="square" rtlCol="0">
            <a:spAutoFit/>
          </a:bodyPr>
          <a:lstStyle/>
          <a:p>
            <a:pPr algn="ctr"/>
            <a:r>
              <a:rPr lang="en-US" sz="2400" dirty="0">
                <a:solidFill>
                  <a:schemeClr val="bg1"/>
                </a:solidFill>
              </a:rPr>
              <a:t>Injections</a:t>
            </a:r>
          </a:p>
        </p:txBody>
      </p:sp>
      <p:pic>
        <p:nvPicPr>
          <p:cNvPr id="39" name="Picture 38">
            <a:extLst>
              <a:ext uri="{FF2B5EF4-FFF2-40B4-BE49-F238E27FC236}">
                <a16:creationId xmlns:a16="http://schemas.microsoft.com/office/drawing/2014/main" id="{D0E77C3B-E392-5B4B-BBCD-5AF995A6914E}"/>
              </a:ext>
            </a:extLst>
          </p:cNvPr>
          <p:cNvPicPr>
            <a:picLocks noChangeAspect="1"/>
          </p:cNvPicPr>
          <p:nvPr/>
        </p:nvPicPr>
        <p:blipFill rotWithShape="1">
          <a:blip r:embed="rId9"/>
          <a:srcRect r="57856"/>
          <a:stretch/>
        </p:blipFill>
        <p:spPr>
          <a:xfrm>
            <a:off x="9519035" y="4919669"/>
            <a:ext cx="1733429" cy="1828751"/>
          </a:xfrm>
          <a:prstGeom prst="rect">
            <a:avLst/>
          </a:prstGeom>
        </p:spPr>
      </p:pic>
      <p:sp>
        <p:nvSpPr>
          <p:cNvPr id="40" name="TextBox 39">
            <a:extLst>
              <a:ext uri="{FF2B5EF4-FFF2-40B4-BE49-F238E27FC236}">
                <a16:creationId xmlns:a16="http://schemas.microsoft.com/office/drawing/2014/main" id="{E4792662-0E14-DE42-BF15-F266DD0C6250}"/>
              </a:ext>
            </a:extLst>
          </p:cNvPr>
          <p:cNvSpPr txBox="1"/>
          <p:nvPr/>
        </p:nvSpPr>
        <p:spPr>
          <a:xfrm>
            <a:off x="9303140" y="5084094"/>
            <a:ext cx="1580003" cy="461665"/>
          </a:xfrm>
          <a:prstGeom prst="rect">
            <a:avLst/>
          </a:prstGeom>
          <a:noFill/>
        </p:spPr>
        <p:txBody>
          <a:bodyPr wrap="square" rtlCol="0">
            <a:spAutoFit/>
          </a:bodyPr>
          <a:lstStyle/>
          <a:p>
            <a:pPr algn="ctr"/>
            <a:r>
              <a:rPr lang="en-US" sz="2400" dirty="0">
                <a:solidFill>
                  <a:schemeClr val="bg1"/>
                </a:solidFill>
                <a:hlinkClick r:id="rId10"/>
              </a:rPr>
              <a:t>Surgery</a:t>
            </a:r>
            <a:endParaRPr lang="en-US" sz="2400" dirty="0">
              <a:solidFill>
                <a:schemeClr val="bg1"/>
              </a:solidFill>
            </a:endParaRPr>
          </a:p>
        </p:txBody>
      </p:sp>
    </p:spTree>
    <p:extLst>
      <p:ext uri="{BB962C8B-B14F-4D97-AF65-F5344CB8AC3E}">
        <p14:creationId xmlns:p14="http://schemas.microsoft.com/office/powerpoint/2010/main" val="64616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75C-ADDB-3647-BB58-1DE9615511AB}"/>
              </a:ext>
            </a:extLst>
          </p:cNvPr>
          <p:cNvSpPr>
            <a:spLocks noGrp="1"/>
          </p:cNvSpPr>
          <p:nvPr>
            <p:ph type="title"/>
          </p:nvPr>
        </p:nvSpPr>
        <p:spPr/>
        <p:txBody>
          <a:bodyPr>
            <a:normAutofit/>
          </a:bodyPr>
          <a:lstStyle/>
          <a:p>
            <a:r>
              <a:rPr lang="en-US" dirty="0">
                <a:hlinkClick r:id="rId2"/>
              </a:rPr>
              <a:t>ICD-10</a:t>
            </a:r>
            <a:r>
              <a:rPr lang="en-US" dirty="0"/>
              <a:t>: the International Statistical Classification of Diseases - the 10th revision</a:t>
            </a:r>
          </a:p>
        </p:txBody>
      </p:sp>
      <p:pic>
        <p:nvPicPr>
          <p:cNvPr id="4" name="Picture 3">
            <a:extLst>
              <a:ext uri="{FF2B5EF4-FFF2-40B4-BE49-F238E27FC236}">
                <a16:creationId xmlns:a16="http://schemas.microsoft.com/office/drawing/2014/main" id="{26D7F216-8655-A74E-88F5-9DB55D7928D8}"/>
              </a:ext>
            </a:extLst>
          </p:cNvPr>
          <p:cNvPicPr>
            <a:picLocks noChangeAspect="1"/>
          </p:cNvPicPr>
          <p:nvPr/>
        </p:nvPicPr>
        <p:blipFill>
          <a:blip r:embed="rId3"/>
          <a:stretch>
            <a:fillRect/>
          </a:stretch>
        </p:blipFill>
        <p:spPr>
          <a:xfrm>
            <a:off x="4422371" y="1787588"/>
            <a:ext cx="7591624" cy="3149905"/>
          </a:xfrm>
          <a:prstGeom prst="rect">
            <a:avLst/>
          </a:prstGeom>
        </p:spPr>
      </p:pic>
      <p:sp>
        <p:nvSpPr>
          <p:cNvPr id="7" name="TextBox 6">
            <a:extLst>
              <a:ext uri="{FF2B5EF4-FFF2-40B4-BE49-F238E27FC236}">
                <a16:creationId xmlns:a16="http://schemas.microsoft.com/office/drawing/2014/main" id="{76960FDD-6AEC-3745-BC15-20B7E5BBC603}"/>
              </a:ext>
            </a:extLst>
          </p:cNvPr>
          <p:cNvSpPr txBox="1"/>
          <p:nvPr/>
        </p:nvSpPr>
        <p:spPr>
          <a:xfrm>
            <a:off x="5518107" y="1801785"/>
            <a:ext cx="1413164" cy="369332"/>
          </a:xfrm>
          <a:prstGeom prst="rect">
            <a:avLst/>
          </a:prstGeom>
          <a:solidFill>
            <a:schemeClr val="tx1"/>
          </a:solidFill>
        </p:spPr>
        <p:txBody>
          <a:bodyPr wrap="square" rtlCol="0">
            <a:spAutoFit/>
          </a:bodyPr>
          <a:lstStyle/>
          <a:p>
            <a:r>
              <a:rPr lang="en-US" dirty="0">
                <a:solidFill>
                  <a:schemeClr val="bg1"/>
                </a:solidFill>
              </a:rPr>
              <a:t>(The cause)</a:t>
            </a:r>
          </a:p>
        </p:txBody>
      </p:sp>
      <p:sp>
        <p:nvSpPr>
          <p:cNvPr id="8" name="Rectangle 7">
            <a:extLst>
              <a:ext uri="{FF2B5EF4-FFF2-40B4-BE49-F238E27FC236}">
                <a16:creationId xmlns:a16="http://schemas.microsoft.com/office/drawing/2014/main" id="{DB0F9454-D047-AF48-B645-7D343DDE9D26}"/>
              </a:ext>
            </a:extLst>
          </p:cNvPr>
          <p:cNvSpPr/>
          <p:nvPr/>
        </p:nvSpPr>
        <p:spPr>
          <a:xfrm>
            <a:off x="4522128" y="5173504"/>
            <a:ext cx="7486997" cy="1569660"/>
          </a:xfrm>
          <a:prstGeom prst="rect">
            <a:avLst/>
          </a:prstGeom>
        </p:spPr>
        <p:txBody>
          <a:bodyPr wrap="square">
            <a:spAutoFit/>
          </a:bodyPr>
          <a:lstStyle/>
          <a:p>
            <a:r>
              <a:rPr lang="en-US" sz="2400" dirty="0">
                <a:latin typeface="Verdana" panose="020B0604030504040204" pitchFamily="34" charset="0"/>
              </a:rPr>
              <a:t>S42.321A</a:t>
            </a:r>
          </a:p>
          <a:p>
            <a:r>
              <a:rPr lang="en-US" sz="2400" dirty="0">
                <a:latin typeface="Verdana" panose="020B0604030504040204" pitchFamily="34" charset="0"/>
              </a:rPr>
              <a:t>Displaced transverse fracture of shaft of </a:t>
            </a:r>
            <a:r>
              <a:rPr lang="en-US" sz="2400" dirty="0" err="1">
                <a:latin typeface="Verdana" panose="020B0604030504040204" pitchFamily="34" charset="0"/>
              </a:rPr>
              <a:t>humerus</a:t>
            </a:r>
            <a:r>
              <a:rPr lang="en-US" sz="2400" dirty="0">
                <a:latin typeface="Verdana" panose="020B0604030504040204" pitchFamily="34" charset="0"/>
              </a:rPr>
              <a:t>, right arm, initial encounter for closed fracture</a:t>
            </a:r>
            <a:endParaRPr lang="en-US" sz="2400" i="0" dirty="0">
              <a:effectLst/>
              <a:latin typeface="Verdana" panose="020B0604030504040204" pitchFamily="34" charset="0"/>
            </a:endParaRPr>
          </a:p>
        </p:txBody>
      </p:sp>
      <p:pic>
        <p:nvPicPr>
          <p:cNvPr id="3" name="Picture 2">
            <a:extLst>
              <a:ext uri="{FF2B5EF4-FFF2-40B4-BE49-F238E27FC236}">
                <a16:creationId xmlns:a16="http://schemas.microsoft.com/office/drawing/2014/main" id="{C94C5C89-0690-AA49-9F99-DA436115DEF6}"/>
              </a:ext>
            </a:extLst>
          </p:cNvPr>
          <p:cNvPicPr>
            <a:picLocks noChangeAspect="1"/>
          </p:cNvPicPr>
          <p:nvPr/>
        </p:nvPicPr>
        <p:blipFill rotWithShape="1">
          <a:blip r:embed="rId4"/>
          <a:srcRect l="8268" t="2662" r="5758" b="12143"/>
          <a:stretch/>
        </p:blipFill>
        <p:spPr>
          <a:xfrm>
            <a:off x="185982" y="1801784"/>
            <a:ext cx="4104196" cy="4066997"/>
          </a:xfrm>
          <a:prstGeom prst="rect">
            <a:avLst/>
          </a:prstGeom>
        </p:spPr>
      </p:pic>
    </p:spTree>
    <p:extLst>
      <p:ext uri="{BB962C8B-B14F-4D97-AF65-F5344CB8AC3E}">
        <p14:creationId xmlns:p14="http://schemas.microsoft.com/office/powerpoint/2010/main" val="332020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75C-ADDB-3647-BB58-1DE9615511AB}"/>
              </a:ext>
            </a:extLst>
          </p:cNvPr>
          <p:cNvSpPr>
            <a:spLocks noGrp="1"/>
          </p:cNvSpPr>
          <p:nvPr>
            <p:ph type="title"/>
          </p:nvPr>
        </p:nvSpPr>
        <p:spPr/>
        <p:txBody>
          <a:bodyPr/>
          <a:lstStyle/>
          <a:p>
            <a:r>
              <a:rPr lang="en-US" dirty="0">
                <a:hlinkClick r:id="rId2"/>
              </a:rPr>
              <a:t>CPT</a:t>
            </a:r>
            <a:r>
              <a:rPr lang="en-US" dirty="0"/>
              <a:t>: The Current Procedural Terminology code</a:t>
            </a:r>
          </a:p>
        </p:txBody>
      </p:sp>
      <p:pic>
        <p:nvPicPr>
          <p:cNvPr id="3" name="Picture 2">
            <a:extLst>
              <a:ext uri="{FF2B5EF4-FFF2-40B4-BE49-F238E27FC236}">
                <a16:creationId xmlns:a16="http://schemas.microsoft.com/office/drawing/2014/main" id="{31D10E45-672D-D548-AC23-FDA1A6889230}"/>
              </a:ext>
            </a:extLst>
          </p:cNvPr>
          <p:cNvPicPr>
            <a:picLocks noChangeAspect="1"/>
          </p:cNvPicPr>
          <p:nvPr/>
        </p:nvPicPr>
        <p:blipFill rotWithShape="1">
          <a:blip r:embed="rId3"/>
          <a:srcRect l="1530" t="3527" r="3060" b="3400"/>
          <a:stretch/>
        </p:blipFill>
        <p:spPr>
          <a:xfrm>
            <a:off x="2428572" y="2885175"/>
            <a:ext cx="9563924" cy="3415872"/>
          </a:xfrm>
          <a:prstGeom prst="rect">
            <a:avLst/>
          </a:prstGeom>
        </p:spPr>
      </p:pic>
      <p:sp>
        <p:nvSpPr>
          <p:cNvPr id="4" name="Rectangle 3">
            <a:extLst>
              <a:ext uri="{FF2B5EF4-FFF2-40B4-BE49-F238E27FC236}">
                <a16:creationId xmlns:a16="http://schemas.microsoft.com/office/drawing/2014/main" id="{E0D1C494-FD79-E547-BEB9-E3CBB8FA8EC5}"/>
              </a:ext>
            </a:extLst>
          </p:cNvPr>
          <p:cNvSpPr/>
          <p:nvPr/>
        </p:nvSpPr>
        <p:spPr>
          <a:xfrm>
            <a:off x="354677" y="1533528"/>
            <a:ext cx="11521440" cy="1200329"/>
          </a:xfrm>
          <a:prstGeom prst="rect">
            <a:avLst/>
          </a:prstGeom>
        </p:spPr>
        <p:txBody>
          <a:bodyPr wrap="square">
            <a:spAutoFit/>
          </a:bodyPr>
          <a:lstStyle/>
          <a:p>
            <a:r>
              <a:rPr lang="en-US" sz="2400" dirty="0"/>
              <a:t>The 5-digit CPT numbers provide the most widely accepted medical nomenclature used to report medical procedures and services for processing claims, conducting research, evaluating healthcare utilization, and developing medical guidelines</a:t>
            </a:r>
          </a:p>
        </p:txBody>
      </p:sp>
      <p:sp>
        <p:nvSpPr>
          <p:cNvPr id="5" name="Rectangle 4">
            <a:extLst>
              <a:ext uri="{FF2B5EF4-FFF2-40B4-BE49-F238E27FC236}">
                <a16:creationId xmlns:a16="http://schemas.microsoft.com/office/drawing/2014/main" id="{3D9C6F6F-4518-5547-9BAA-942C9130C72A}"/>
              </a:ext>
            </a:extLst>
          </p:cNvPr>
          <p:cNvSpPr/>
          <p:nvPr/>
        </p:nvSpPr>
        <p:spPr>
          <a:xfrm>
            <a:off x="166255" y="3992946"/>
            <a:ext cx="2111433" cy="1200329"/>
          </a:xfrm>
          <a:prstGeom prst="rect">
            <a:avLst/>
          </a:prstGeom>
        </p:spPr>
        <p:txBody>
          <a:bodyPr wrap="square">
            <a:spAutoFit/>
          </a:bodyPr>
          <a:lstStyle/>
          <a:p>
            <a:r>
              <a:rPr lang="en-US" sz="2400" dirty="0"/>
              <a:t>There are about 8,800 codes</a:t>
            </a:r>
          </a:p>
        </p:txBody>
      </p:sp>
    </p:spTree>
    <p:extLst>
      <p:ext uri="{BB962C8B-B14F-4D97-AF65-F5344CB8AC3E}">
        <p14:creationId xmlns:p14="http://schemas.microsoft.com/office/powerpoint/2010/main" val="327246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75C-ADDB-3647-BB58-1DE9615511AB}"/>
              </a:ext>
            </a:extLst>
          </p:cNvPr>
          <p:cNvSpPr>
            <a:spLocks noGrp="1"/>
          </p:cNvSpPr>
          <p:nvPr>
            <p:ph type="title"/>
          </p:nvPr>
        </p:nvSpPr>
        <p:spPr/>
        <p:txBody>
          <a:bodyPr/>
          <a:lstStyle/>
          <a:p>
            <a:r>
              <a:rPr lang="en-US" dirty="0">
                <a:hlinkClick r:id="rId2"/>
              </a:rPr>
              <a:t>CPT</a:t>
            </a:r>
            <a:r>
              <a:rPr lang="en-US" dirty="0"/>
              <a:t>: The Current Procedural Terminology code</a:t>
            </a:r>
          </a:p>
        </p:txBody>
      </p:sp>
      <p:sp>
        <p:nvSpPr>
          <p:cNvPr id="4" name="TextBox 3">
            <a:extLst>
              <a:ext uri="{FF2B5EF4-FFF2-40B4-BE49-F238E27FC236}">
                <a16:creationId xmlns:a16="http://schemas.microsoft.com/office/drawing/2014/main" id="{5DBA1625-8485-8D45-A6B0-097FDADEA854}"/>
              </a:ext>
            </a:extLst>
          </p:cNvPr>
          <p:cNvSpPr txBox="1"/>
          <p:nvPr/>
        </p:nvSpPr>
        <p:spPr>
          <a:xfrm>
            <a:off x="1878676" y="1546167"/>
            <a:ext cx="7514706" cy="461665"/>
          </a:xfrm>
          <a:prstGeom prst="rect">
            <a:avLst/>
          </a:prstGeom>
          <a:noFill/>
        </p:spPr>
        <p:txBody>
          <a:bodyPr wrap="square" rtlCol="0">
            <a:spAutoFit/>
          </a:bodyPr>
          <a:lstStyle/>
          <a:p>
            <a:r>
              <a:rPr lang="en-US" sz="2400" dirty="0"/>
              <a:t>Top 10 CPTs for physical therapy</a:t>
            </a:r>
          </a:p>
        </p:txBody>
      </p:sp>
      <p:pic>
        <p:nvPicPr>
          <p:cNvPr id="6" name="Picture 5">
            <a:extLst>
              <a:ext uri="{FF2B5EF4-FFF2-40B4-BE49-F238E27FC236}">
                <a16:creationId xmlns:a16="http://schemas.microsoft.com/office/drawing/2014/main" id="{F7922F37-E7AA-2B4A-8484-DBD659EE88FF}"/>
              </a:ext>
            </a:extLst>
          </p:cNvPr>
          <p:cNvPicPr>
            <a:picLocks noChangeAspect="1"/>
          </p:cNvPicPr>
          <p:nvPr/>
        </p:nvPicPr>
        <p:blipFill>
          <a:blip r:embed="rId3"/>
          <a:stretch>
            <a:fillRect/>
          </a:stretch>
        </p:blipFill>
        <p:spPr>
          <a:xfrm>
            <a:off x="1415929" y="2057707"/>
            <a:ext cx="9091356" cy="4638739"/>
          </a:xfrm>
          <a:prstGeom prst="rect">
            <a:avLst/>
          </a:prstGeom>
        </p:spPr>
      </p:pic>
    </p:spTree>
    <p:extLst>
      <p:ext uri="{BB962C8B-B14F-4D97-AF65-F5344CB8AC3E}">
        <p14:creationId xmlns:p14="http://schemas.microsoft.com/office/powerpoint/2010/main" val="227824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75C-ADDB-3647-BB58-1DE9615511AB}"/>
              </a:ext>
            </a:extLst>
          </p:cNvPr>
          <p:cNvSpPr>
            <a:spLocks noGrp="1"/>
          </p:cNvSpPr>
          <p:nvPr>
            <p:ph type="title"/>
          </p:nvPr>
        </p:nvSpPr>
        <p:spPr/>
        <p:txBody>
          <a:bodyPr/>
          <a:lstStyle/>
          <a:p>
            <a:r>
              <a:rPr lang="en-US" dirty="0"/>
              <a:t>NDC: the National Drug Code</a:t>
            </a:r>
          </a:p>
        </p:txBody>
      </p:sp>
      <p:pic>
        <p:nvPicPr>
          <p:cNvPr id="3" name="Picture 2">
            <a:extLst>
              <a:ext uri="{FF2B5EF4-FFF2-40B4-BE49-F238E27FC236}">
                <a16:creationId xmlns:a16="http://schemas.microsoft.com/office/drawing/2014/main" id="{240C48FB-98F4-D747-88C3-73D9A388ABEE}"/>
              </a:ext>
            </a:extLst>
          </p:cNvPr>
          <p:cNvPicPr>
            <a:picLocks noChangeAspect="1"/>
          </p:cNvPicPr>
          <p:nvPr/>
        </p:nvPicPr>
        <p:blipFill rotWithShape="1">
          <a:blip r:embed="rId2"/>
          <a:srcRect t="7131" b="5869"/>
          <a:stretch/>
        </p:blipFill>
        <p:spPr>
          <a:xfrm>
            <a:off x="4952992" y="3173233"/>
            <a:ext cx="5986551" cy="3461024"/>
          </a:xfrm>
          <a:prstGeom prst="rect">
            <a:avLst/>
          </a:prstGeom>
        </p:spPr>
      </p:pic>
      <p:sp>
        <p:nvSpPr>
          <p:cNvPr id="5" name="Rectangle 4">
            <a:extLst>
              <a:ext uri="{FF2B5EF4-FFF2-40B4-BE49-F238E27FC236}">
                <a16:creationId xmlns:a16="http://schemas.microsoft.com/office/drawing/2014/main" id="{0D2A0504-E122-A140-B89A-FF9FBA4BAFE1}"/>
              </a:ext>
            </a:extLst>
          </p:cNvPr>
          <p:cNvSpPr/>
          <p:nvPr/>
        </p:nvSpPr>
        <p:spPr>
          <a:xfrm>
            <a:off x="349135" y="1571076"/>
            <a:ext cx="11604567" cy="1446550"/>
          </a:xfrm>
          <a:prstGeom prst="rect">
            <a:avLst/>
          </a:prstGeom>
        </p:spPr>
        <p:txBody>
          <a:bodyPr wrap="square">
            <a:spAutoFit/>
          </a:bodyPr>
          <a:lstStyle/>
          <a:p>
            <a:r>
              <a:rPr lang="en-US" sz="2200" dirty="0"/>
              <a:t>NDC is a 10-digit product identifier used in the United States for drugs intended for human use. The Drug Listing Act of 1972 requires registered drug establishments to provide the Food and Drug Administration (FDA) with a current list of all drugs manufactured, prepared, propagated, compounded, or processed by it for commercial distribution.</a:t>
            </a:r>
          </a:p>
        </p:txBody>
      </p:sp>
      <p:pic>
        <p:nvPicPr>
          <p:cNvPr id="6" name="Picture 5">
            <a:extLst>
              <a:ext uri="{FF2B5EF4-FFF2-40B4-BE49-F238E27FC236}">
                <a16:creationId xmlns:a16="http://schemas.microsoft.com/office/drawing/2014/main" id="{99EC044D-5EE0-CA42-93C7-A8898B66B429}"/>
              </a:ext>
            </a:extLst>
          </p:cNvPr>
          <p:cNvPicPr>
            <a:picLocks noChangeAspect="1"/>
          </p:cNvPicPr>
          <p:nvPr/>
        </p:nvPicPr>
        <p:blipFill rotWithShape="1">
          <a:blip r:embed="rId3"/>
          <a:srcRect l="4486" t="23107" r="5380" b="15730"/>
          <a:stretch/>
        </p:blipFill>
        <p:spPr>
          <a:xfrm>
            <a:off x="465513" y="3724101"/>
            <a:ext cx="3822104" cy="2593571"/>
          </a:xfrm>
          <a:prstGeom prst="rect">
            <a:avLst/>
          </a:prstGeom>
        </p:spPr>
      </p:pic>
    </p:spTree>
    <p:extLst>
      <p:ext uri="{BB962C8B-B14F-4D97-AF65-F5344CB8AC3E}">
        <p14:creationId xmlns:p14="http://schemas.microsoft.com/office/powerpoint/2010/main" val="263038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cience Project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060.potx" id="{B0D06C54-B873-49D2-AD73-EE9BB8599BFF}" vid="{334807F6-B3E0-4323-AC38-BDC7A606DAA1}"/>
    </a:ext>
  </a:ext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Science Project 16x9</Template>
  <TotalTime>2179</TotalTime>
  <Words>1379</Words>
  <Application>Microsoft Macintosh PowerPoint</Application>
  <PresentationFormat>Widescreen</PresentationFormat>
  <Paragraphs>198</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Verdana</vt:lpstr>
      <vt:lpstr>Science Project 16x9</vt:lpstr>
      <vt:lpstr>Feature engineering for healthcare fraud</vt:lpstr>
      <vt:lpstr>Most physicians work ethically, but…</vt:lpstr>
      <vt:lpstr>Fraud, Waste, Abuse (FWA)</vt:lpstr>
      <vt:lpstr>Medicare/Medicaid &amp; private health insurance system</vt:lpstr>
      <vt:lpstr>Understand the health coding system</vt:lpstr>
      <vt:lpstr>ICD-10: the International Statistical Classification of Diseases - the 10th revision</vt:lpstr>
      <vt:lpstr>CPT: The Current Procedural Terminology code</vt:lpstr>
      <vt:lpstr>CPT: The Current Procedural Terminology code</vt:lpstr>
      <vt:lpstr>NDC: the National Drug Code</vt:lpstr>
      <vt:lpstr>GPI: the Generic Product Identifier</vt:lpstr>
      <vt:lpstr>Upcoding, unbundling</vt:lpstr>
      <vt:lpstr>Unbundling</vt:lpstr>
      <vt:lpstr>Common medical billing errors</vt:lpstr>
      <vt:lpstr>Upcoding examples</vt:lpstr>
      <vt:lpstr>Level 1: One patient, one physician, multiple claims</vt:lpstr>
      <vt:lpstr>Level 2: Multiple providers, multiple claims, one patient</vt:lpstr>
      <vt:lpstr>Level 3: One provider, multiple claims, multiple patients</vt:lpstr>
      <vt:lpstr>Level 4: Multiple providers, multiple claims, multiple policies</vt:lpstr>
      <vt:lpstr>Level 5: Multiple parties, criminal conspiracies</vt:lpstr>
      <vt:lpstr>Improving Fraud and Abuse Detection in General Physician Claims</vt:lpstr>
      <vt:lpstr>Features for Abuse &amp; Waste</vt:lpstr>
      <vt:lpstr>Features for Fraud Detection</vt:lpstr>
      <vt:lpstr>Diagnosis-Related Group (DRG)</vt:lpstr>
      <vt:lpstr>Work cited</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Project Title</dc:title>
  <dc:creator>Chris Kuo</dc:creator>
  <cp:lastModifiedBy>Chris Kuo</cp:lastModifiedBy>
  <cp:revision>236</cp:revision>
  <dcterms:created xsi:type="dcterms:W3CDTF">2018-03-24T21:31:47Z</dcterms:created>
  <dcterms:modified xsi:type="dcterms:W3CDTF">2018-06-15T03:22:05Z</dcterms:modified>
</cp:coreProperties>
</file>